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8" r:id="rId4"/>
  </p:sldMasterIdLst>
  <p:notesMasterIdLst>
    <p:notesMasterId r:id="rId8"/>
  </p:notesMasterIdLst>
  <p:sldIdLst>
    <p:sldId id="256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600FB8-F31D-4DE3-B996-1B8AB9C98678}" v="106" dt="2020-10-05T13:20:00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3906-B29B-49B0-B03C-62FDD7A5CEF2}" type="datetimeFigureOut">
              <a:rPr lang="en-US" smtClean="0"/>
              <a:t>6/15/23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9CC4E-E3CE-4B8B-B7E7-3C5A36AC17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9CC4E-E3CE-4B8B-B7E7-3C5A36AC17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9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nfo@espnic-online.org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-1"/>
            <a:ext cx="12192000" cy="428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92" y="1"/>
            <a:ext cx="7335409" cy="4130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30298"/>
            <a:ext cx="12192000" cy="2727702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A9086F-A5FB-4145-8A96-C5203B8A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6" y="123344"/>
            <a:ext cx="1959007" cy="1116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F1A701-4B5F-4DA9-9CB6-0D78E74180B9}"/>
              </a:ext>
            </a:extLst>
          </p:cNvPr>
          <p:cNvSpPr txBox="1"/>
          <p:nvPr/>
        </p:nvSpPr>
        <p:spPr>
          <a:xfrm>
            <a:off x="460749" y="2032043"/>
            <a:ext cx="5805377" cy="67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dirty="0">
                <a:solidFill>
                  <a:srgbClr val="5088C7"/>
                </a:solidFill>
              </a:rPr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999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7C6BC-625E-4285-A86A-54B11A293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b="11833"/>
          <a:stretch/>
        </p:blipFill>
        <p:spPr>
          <a:xfrm>
            <a:off x="1" y="0"/>
            <a:ext cx="6023675" cy="68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8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AF4B1-E76F-49EF-B650-03EDB5E8F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08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Chapter </a:t>
            </a:r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C5282-B9DF-43AB-AAAB-CE98122A3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7725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617" y="0"/>
            <a:ext cx="60872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C6CDB-0802-4DAD-9BB2-C52D66792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08"/>
          <a:stretch/>
        </p:blipFill>
        <p:spPr>
          <a:xfrm>
            <a:off x="-88777" y="6884"/>
            <a:ext cx="6112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7069E1-5B73-4177-82E6-CFBE3F3E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E5121-5BE2-4487-9A90-ED12A15EEC5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727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16A85-BA9B-4A48-9D29-CC274BA24115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E1083-7F5D-47CE-84E9-8E7311BF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14" y="62246"/>
            <a:ext cx="1709132" cy="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81642A-C395-4884-8669-94FEE95B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43D8F-F2BD-40AD-AA45-7BE2F6361B56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983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F8ABE3-C526-4E07-9268-B5A0DF6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0FEDE-1D68-4723-A1A7-01D699682224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416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95" y="314588"/>
            <a:ext cx="10515600" cy="629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A80DFD-8C0D-40A8-A41C-106C1953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FEBC7-8066-4DED-88A8-EB64EBCBA0B0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876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73" y="258595"/>
            <a:ext cx="10515600" cy="66468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5639" y="65161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6/15/23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161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8771" y="65161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4268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62" y="234952"/>
            <a:ext cx="9271879" cy="53022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78384"/>
            <a:ext cx="6172200" cy="458266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314364"/>
            <a:ext cx="3932237" cy="451070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542FAB-893A-4B60-A4BE-48326B75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DB607-BC14-4357-9F0C-03D6128B459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</a:t>
            </a:r>
            <a:r>
              <a:rPr lang="en-US" sz="1100" b="1" kern="120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466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005" y="5332718"/>
            <a:ext cx="60327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ESPNIC Administrative Office</a:t>
            </a:r>
            <a:endParaRPr lang="en-US" sz="1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c/o Kenes International Organizers of Congresses S.A</a:t>
            </a:r>
          </a:p>
          <a:p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7, Rue Francois-Versonnex, 1207 Geneva, Switzerland</a:t>
            </a:r>
          </a:p>
          <a:p>
            <a:r>
              <a:rPr lang="is-I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Tel:  +41 22 906 9178        </a:t>
            </a:r>
          </a:p>
          <a:p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Fax: +41 22 732 2607</a:t>
            </a:r>
          </a:p>
          <a:p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Email: </a:t>
            </a:r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info@espnic-online.org</a:t>
            </a:r>
            <a:endParaRPr lang="en-US" sz="1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Website: espnic-online.org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005" y="6554724"/>
            <a:ext cx="6131424" cy="20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051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ESPNIC European Society of Paediatric and Neonatal Intensive Care © All rights reserved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287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E7E9CB-1914-43CD-AF47-A2DD90689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4196843"/>
            <a:ext cx="1642152" cy="9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3E4AC-57C8-4E43-937C-F1620AE15C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104395"/>
            <a:ext cx="12192000" cy="6949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A168CB-4F1D-6B4E-99D5-C683EFBBD2DE}"/>
              </a:ext>
            </a:extLst>
          </p:cNvPr>
          <p:cNvSpPr/>
          <p:nvPr/>
        </p:nvSpPr>
        <p:spPr>
          <a:xfrm flipV="1">
            <a:off x="0" y="-1"/>
            <a:ext cx="12192000" cy="1139125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417" y="182563"/>
            <a:ext cx="10515600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7" r:id="rId8"/>
    <p:sldLayoutId id="2147483682" r:id="rId9"/>
    <p:sldLayoutId id="2147483664" r:id="rId10"/>
    <p:sldLayoutId id="2147483683" r:id="rId11"/>
    <p:sldLayoutId id="2147483665" r:id="rId12"/>
    <p:sldLayoutId id="2147483667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0EC23D-35C8-4BCE-8367-C29BB5CE91BF}"/>
              </a:ext>
            </a:extLst>
          </p:cNvPr>
          <p:cNvSpPr txBox="1"/>
          <p:nvPr/>
        </p:nvSpPr>
        <p:spPr>
          <a:xfrm>
            <a:off x="1751941" y="4304840"/>
            <a:ext cx="5805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Jimena del Castillo, MD, PhD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Chair.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0D119-8C11-4D47-8AB7-8AA7A33D2DD1}"/>
              </a:ext>
            </a:extLst>
          </p:cNvPr>
          <p:cNvSpPr txBox="1"/>
          <p:nvPr/>
        </p:nvSpPr>
        <p:spPr>
          <a:xfrm>
            <a:off x="1751941" y="5690631"/>
            <a:ext cx="810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June 2023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9C5D62-9AEB-4511-86C5-C7DC25271912}"/>
              </a:ext>
            </a:extLst>
          </p:cNvPr>
          <p:cNvCxnSpPr/>
          <p:nvPr/>
        </p:nvCxnSpPr>
        <p:spPr>
          <a:xfrm>
            <a:off x="1802218" y="5520955"/>
            <a:ext cx="73417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0B1F2DF-703E-4B91-B80B-836B81EB99C3}"/>
              </a:ext>
            </a:extLst>
          </p:cNvPr>
          <p:cNvSpPr/>
          <p:nvPr/>
        </p:nvSpPr>
        <p:spPr>
          <a:xfrm>
            <a:off x="327992" y="1928192"/>
            <a:ext cx="5247861" cy="7951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0C00A-3498-4B73-AB56-28A59534DC87}"/>
              </a:ext>
            </a:extLst>
          </p:cNvPr>
          <p:cNvSpPr txBox="1"/>
          <p:nvPr/>
        </p:nvSpPr>
        <p:spPr>
          <a:xfrm>
            <a:off x="810774" y="1775793"/>
            <a:ext cx="580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Resuscitation section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8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5"/>
    </mc:Choice>
    <mc:Fallback xmlns="">
      <p:transition spd="slow" advTm="1157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48BF2-8168-45AE-AF03-F60F2541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5EE2D94-397B-416B-BB03-92D4A3C4C64B}"/>
              </a:ext>
            </a:extLst>
          </p:cNvPr>
          <p:cNvSpPr txBox="1">
            <a:spLocks/>
          </p:cNvSpPr>
          <p:nvPr/>
        </p:nvSpPr>
        <p:spPr>
          <a:xfrm>
            <a:off x="536338" y="96421"/>
            <a:ext cx="4344141" cy="8788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Resuscitation 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043C1-D0A9-46F6-9F02-B5139A2DA638}"/>
              </a:ext>
            </a:extLst>
          </p:cNvPr>
          <p:cNvSpPr txBox="1"/>
          <p:nvPr/>
        </p:nvSpPr>
        <p:spPr>
          <a:xfrm>
            <a:off x="536338" y="1377007"/>
            <a:ext cx="1135086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800" dirty="0">
                <a:solidFill>
                  <a:srgbClr val="0070C0"/>
                </a:solidFill>
                <a:latin typeface="Calibri" panose="020F0502020204030204"/>
              </a:rPr>
              <a:t>•  </a:t>
            </a: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Educational</a:t>
            </a:r>
          </a:p>
          <a:p>
            <a:pPr marL="1371566" lvl="2" indent="-457189" defTabSz="914377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Webinar on Advancements in Bronchoscopy and </a:t>
            </a:r>
            <a:r>
              <a:rPr lang="en-GB" sz="2200" dirty="0" err="1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Videolaryngoscopy</a:t>
            </a:r>
            <a:r>
              <a:rPr lang="en-GB" sz="2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 in </a:t>
            </a:r>
            <a:r>
              <a:rPr lang="en-GB" sz="2200" dirty="0" err="1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Pediatric</a:t>
            </a:r>
            <a:r>
              <a:rPr lang="en-GB" sz="2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 and Neonatal ICUs: Diagnosis, Treatment, and Intervention.</a:t>
            </a:r>
          </a:p>
          <a:p>
            <a:pPr marL="1371566" lvl="2" indent="-457189" defTabSz="914377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Collaboration in ECPR workshop in EAPS (future workshops? Online?). </a:t>
            </a:r>
          </a:p>
          <a:p>
            <a:pPr marL="1371566" lvl="2" indent="-457189" defTabSz="914377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Designing online courses for post-CPR treatment.</a:t>
            </a:r>
          </a:p>
          <a:p>
            <a:pPr lvl="0">
              <a:defRPr/>
            </a:pPr>
            <a:r>
              <a:rPr lang="en-US" sz="2800" dirty="0">
                <a:solidFill>
                  <a:srgbClr val="0070C0"/>
                </a:solidFill>
                <a:latin typeface="Calibri" panose="020F0502020204030204"/>
              </a:rPr>
              <a:t>•  </a:t>
            </a:r>
            <a:r>
              <a:rPr lang="en-GB" sz="2800" dirty="0">
                <a:solidFill>
                  <a:srgbClr val="0070C0"/>
                </a:solidFill>
                <a:latin typeface="Calibri" panose="020F0502020204030204"/>
              </a:rPr>
              <a:t>Investigation</a:t>
            </a:r>
            <a:endParaRPr lang="en-GB" sz="2800" dirty="0">
              <a:solidFill>
                <a:srgbClr val="0070C0"/>
              </a:solidFill>
            </a:endParaRP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70AD47">
                    <a:lumMod val="75000"/>
                  </a:srgbClr>
                </a:solidFill>
              </a:rPr>
              <a:t>PEWS in ESPNIC (collaboration with Nursing section).</a:t>
            </a: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70AD47">
                    <a:lumMod val="75000"/>
                  </a:srgbClr>
                </a:solidFill>
              </a:rPr>
              <a:t>Resources in PICUs around Europe: map of beds/resources </a:t>
            </a:r>
            <a:r>
              <a:rPr lang="en-GB" sz="2200">
                <a:solidFill>
                  <a:srgbClr val="70AD47">
                    <a:lumMod val="75000"/>
                  </a:srgbClr>
                </a:solidFill>
              </a:rPr>
              <a:t>in countries: survey to come.</a:t>
            </a:r>
            <a:endParaRPr lang="en-GB" sz="2200" dirty="0">
              <a:solidFill>
                <a:srgbClr val="70AD47">
                  <a:lumMod val="75000"/>
                </a:srgbClr>
              </a:solidFill>
            </a:endParaRPr>
          </a:p>
          <a:p>
            <a:pPr lvl="2">
              <a:defRPr/>
            </a:pPr>
            <a:endParaRPr lang="en-GB" sz="2200" dirty="0">
              <a:solidFill>
                <a:srgbClr val="70AD47">
                  <a:lumMod val="75000"/>
                </a:srgb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70C0"/>
                </a:solidFill>
              </a:rPr>
              <a:t>Future projects</a:t>
            </a:r>
          </a:p>
          <a:p>
            <a:pPr marL="1371589" lvl="2" indent="-457189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70AD47">
                    <a:lumMod val="75000"/>
                  </a:srgbClr>
                </a:solidFill>
              </a:rPr>
              <a:t>Guidelines for post-ROSC care </a:t>
            </a:r>
            <a:endParaRPr lang="en-GB" sz="2200" dirty="0">
              <a:solidFill>
                <a:srgbClr val="FF0000"/>
              </a:solidFill>
            </a:endParaRPr>
          </a:p>
          <a:p>
            <a:pPr marL="1371566" lvl="2" indent="-457189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rgbClr val="0070C0"/>
              </a:solidFill>
            </a:endParaRPr>
          </a:p>
          <a:p>
            <a:pPr algn="ctr" defTabSz="914377">
              <a:defRPr/>
            </a:pPr>
            <a:r>
              <a:rPr lang="en-US" sz="2800" dirty="0" err="1">
                <a:solidFill>
                  <a:srgbClr val="0070C0"/>
                </a:solidFill>
                <a:latin typeface="Calibri" panose="020F0502020204030204"/>
              </a:rPr>
              <a:t>Jimenadelcastillo@yahoo.es</a:t>
            </a:r>
            <a:endParaRPr lang="en-US" sz="2800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2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95"/>
    </mc:Choice>
    <mc:Fallback xmlns="">
      <p:transition spd="slow" advTm="9749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302876" y="6564315"/>
            <a:ext cx="365125" cy="288925"/>
          </a:xfrm>
          <a:prstGeom prst="rect">
            <a:avLst/>
          </a:prstGeom>
        </p:spPr>
        <p:txBody>
          <a:bodyPr/>
          <a:lstStyle/>
          <a:p>
            <a:fld id="{B33FBB1A-A525-AF4D-8C8D-DF1E08EF2F8D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9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"/>
    </mc:Choice>
    <mc:Fallback xmlns="">
      <p:transition spd="slow" advTm="297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ESPNIC%20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NIC%20Theme" id="{CFA6C672-3A21-4D7D-A258-BFE6F43B21B6}" vid="{5EA5CB3B-A6F0-4879-9437-5F2C7154D5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4A8EF5EF8D14C8B7E85529656A49E" ma:contentTypeVersion="16" ma:contentTypeDescription="Create a new document." ma:contentTypeScope="" ma:versionID="4175d9b4e02b22a8868c7733ce522024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75a666ac-2dd7-4eab-bb26-6e47835aeffc" targetNamespace="http://schemas.microsoft.com/office/2006/metadata/properties" ma:root="true" ma:fieldsID="ed70c1380f016a2df94244a82e18e78a" ns1:_="" ns2:_="" ns3:_="">
    <xsd:import namespace="http://schemas.microsoft.com/sharepoint/v3"/>
    <xsd:import namespace="eb3f7de7-c935-4ca6-a12c-1f73773710ec"/>
    <xsd:import namespace="75a666ac-2dd7-4eab-bb26-6e47835aef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666ac-2dd7-4eab-bb26-6e47835ae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E5534B-7594-483C-903B-AEB9777484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75a666ac-2dd7-4eab-bb26-6e47835aef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FD2A35-F132-4DC6-B557-CA4869CA1B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01C177-FC61-443D-BE54-7DDC083B856E}">
  <ds:schemaRefs>
    <ds:schemaRef ds:uri="http://purl.org/dc/elements/1.1/"/>
    <ds:schemaRef ds:uri="http://schemas.microsoft.com/office/2006/metadata/properties"/>
    <ds:schemaRef ds:uri="http://schemas.microsoft.com/sharepoint/v3"/>
    <ds:schemaRef ds:uri="eb3f7de7-c935-4ca6-a12c-1f73773710ec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5a666ac-2dd7-4eab-bb26-6e47835aeff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ESPNIC Theme</Template>
  <TotalTime>4253</TotalTime>
  <Words>99</Words>
  <Application>Microsoft Macintosh PowerPoint</Application>
  <PresentationFormat>Panorámica</PresentationFormat>
  <Paragraphs>20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ESPNIC%20Theme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Liliya Buyukliyska</dc:creator>
  <cp:lastModifiedBy>Castillo Peral.Jimena del</cp:lastModifiedBy>
  <cp:revision>30</cp:revision>
  <dcterms:created xsi:type="dcterms:W3CDTF">2020-09-21T09:44:35Z</dcterms:created>
  <dcterms:modified xsi:type="dcterms:W3CDTF">2023-06-15T08:44:13Z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0x010100E534A8EF5EF8D14C8B7E85529656A49E</vt:lpwstr>
  </property>
</Properties>
</file>