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sldIdLst>
    <p:sldId id="271" r:id="rId3"/>
    <p:sldId id="257" r:id="rId4"/>
    <p:sldId id="2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04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info@espnic-online.org" TargetMode="Externa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45935-A45C-EAD7-1B45-F966D3980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CCAF53-42AA-627C-180D-35B464D94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5BDEB-3AE2-FCE7-B196-DDAAA608F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FF6D-139D-1146-8DDB-7B64B88335E4}" type="datetimeFigureOut">
              <a:rPr lang="en-US" smtClean="0"/>
              <a:t>21-Jun-23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A0A29-790E-BF09-5A59-8D0FD92F8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1E027-2FCD-BA20-12CA-267A8919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A0B5-8D9D-2445-8CC9-A83173A8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0A5B7-8AB0-98A1-B8BD-1B4838032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AE5540-2BAE-634E-C8B3-65DF211CD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F96E5-513D-8291-115B-15BA7B025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FF6D-139D-1146-8DDB-7B64B88335E4}" type="datetimeFigureOut">
              <a:rPr lang="en-US" smtClean="0"/>
              <a:t>21-Jun-23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AFC32-DF45-9180-13C5-C1388B9C1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2BF8B-21F8-F922-A98C-4CA7D48F7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A0B5-8D9D-2445-8CC9-A83173A8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3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87E2BF-E1D2-DA2A-AEB1-D6B6FE88C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2E8C8D-C360-8B4E-BD7B-96DBF0E7B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E77E6-E8E8-2F1A-091F-4B0A6E8C6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FF6D-139D-1146-8DDB-7B64B88335E4}" type="datetimeFigureOut">
              <a:rPr lang="en-US" smtClean="0"/>
              <a:t>21-Jun-23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0FFCC-4447-D431-75FD-D7B52478E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660E6-4000-2568-B5D4-0363E6FE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A0B5-8D9D-2445-8CC9-A83173A8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28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-1"/>
            <a:ext cx="12192000" cy="4287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592" y="1"/>
            <a:ext cx="7335409" cy="41302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30298"/>
            <a:ext cx="12192000" cy="2727702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A9086F-A5FB-4145-8A96-C5203B8A5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46" y="123344"/>
            <a:ext cx="1959007" cy="11166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F1A701-4B5F-4DA9-9CB6-0D78E74180B9}"/>
              </a:ext>
            </a:extLst>
          </p:cNvPr>
          <p:cNvSpPr txBox="1"/>
          <p:nvPr/>
        </p:nvSpPr>
        <p:spPr>
          <a:xfrm>
            <a:off x="460749" y="2032043"/>
            <a:ext cx="5805377" cy="677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dirty="0">
                <a:solidFill>
                  <a:srgbClr val="5088C7"/>
                </a:solidFill>
              </a:rPr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53089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-1"/>
            <a:ext cx="12192000" cy="4287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592" y="1"/>
            <a:ext cx="7335409" cy="41302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30298"/>
            <a:ext cx="12192000" cy="2727702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A9086F-A5FB-4145-8A96-C5203B8A5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46" y="123344"/>
            <a:ext cx="1959007" cy="11166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F1A701-4B5F-4DA9-9CB6-0D78E74180B9}"/>
              </a:ext>
            </a:extLst>
          </p:cNvPr>
          <p:cNvSpPr txBox="1"/>
          <p:nvPr/>
        </p:nvSpPr>
        <p:spPr>
          <a:xfrm>
            <a:off x="460749" y="2032043"/>
            <a:ext cx="5805377" cy="677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dirty="0">
                <a:solidFill>
                  <a:srgbClr val="5088C7"/>
                </a:solidFill>
              </a:rPr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841740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7069E1-5B73-4177-82E6-CFBE3F3E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E5121-5BE2-4487-9A90-ED12A15EEC5D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3642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16A85-BA9B-4A48-9D29-CC274BA24115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0E1083-7F5D-47CE-84E9-8E7311BF9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314" y="62246"/>
            <a:ext cx="1709132" cy="9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7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81642A-C395-4884-8669-94FEE95B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43D8F-F2BD-40AD-AA45-7BE2F6361B56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282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1F8ABE3-C526-4E07-9268-B5A0DF6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A0FEDE-1D68-4723-A1A7-01D699682224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515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95" y="314588"/>
            <a:ext cx="10515600" cy="6291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9A80DFD-8C0D-40A8-A41C-106C1953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FEBC7-8066-4DED-88A8-EB64EBCBA0B0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4354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73" y="258595"/>
            <a:ext cx="10515600" cy="66468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5639" y="65161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21-Jun-23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161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8771" y="65161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314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B03D7-09A7-19A8-A548-2F76A5C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E7C77-4D46-F952-F245-20FE4F4E8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F7A60-D433-632E-5FFC-943B2B0AB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FF6D-139D-1146-8DDB-7B64B88335E4}" type="datetimeFigureOut">
              <a:rPr lang="en-US" smtClean="0"/>
              <a:t>21-Jun-23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AE0BF-C691-19CF-55B0-368B69CDC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AAE70-3F64-0FE6-6934-F0E3E8F4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A0B5-8D9D-2445-8CC9-A83173A8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55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62" y="234952"/>
            <a:ext cx="9271879" cy="53022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78384"/>
            <a:ext cx="6172200" cy="458266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314364"/>
            <a:ext cx="3932237" cy="451070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5542FAB-893A-4B60-A4BE-48326B75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DB607-BC14-4357-9F0C-03D6128B459D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</a:t>
            </a:r>
            <a:r>
              <a:rPr lang="en-US" sz="1100" b="1" kern="120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Care 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3607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noFill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005" y="5471864"/>
            <a:ext cx="60327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ESPNIC Administrative Office</a:t>
            </a:r>
            <a:endParaRPr lang="en-US" sz="10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c/o Kenes International Organizers of Congresses S.A</a:t>
            </a:r>
          </a:p>
          <a:p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7, Rue Francois-Versonnex, 1207 Geneva, Switzerland</a:t>
            </a:r>
          </a:p>
          <a:p>
            <a:r>
              <a:rPr lang="cs-CZ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Email: </a:t>
            </a:r>
            <a:r>
              <a:rPr lang="cs-CZ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info@espnic</a:t>
            </a: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000" b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</a:t>
            </a:r>
            <a:endParaRPr lang="en-US" sz="10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cs-CZ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Website: espnic</a:t>
            </a: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000" b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eu</a:t>
            </a:r>
            <a:endParaRPr lang="cs-CZ" sz="10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005" y="6554724"/>
            <a:ext cx="6131424" cy="20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051" b="0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ESPNIC European Society of Paediatric and Neonatal Intensive Care © All rights reserved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82879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E7E9CB-1914-43CD-AF47-A2DD90689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4196843"/>
            <a:ext cx="1642152" cy="9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50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6023676" y="775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7C6BC-625E-4285-A86A-54B11A293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0" b="11833"/>
          <a:stretch/>
        </p:blipFill>
        <p:spPr>
          <a:xfrm>
            <a:off x="1" y="0"/>
            <a:ext cx="6023675" cy="68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77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6023676" y="775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3AF4B1-E76F-49EF-B650-03EDB5E8F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08"/>
          <a:stretch/>
        </p:blipFill>
        <p:spPr>
          <a:xfrm>
            <a:off x="1" y="0"/>
            <a:ext cx="602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15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6023676" y="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Chapter </a:t>
            </a:r>
            <a:r>
              <a:rPr lang="en-US" dirty="0"/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6C5282-B9DF-43AB-AAAB-CE98122A3B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3" b="7725"/>
          <a:stretch/>
        </p:blipFill>
        <p:spPr>
          <a:xfrm>
            <a:off x="1" y="0"/>
            <a:ext cx="602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36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617" y="0"/>
            <a:ext cx="608729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6023676" y="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1C6CDB-0802-4DAD-9BB2-C52D66792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308"/>
          <a:stretch/>
        </p:blipFill>
        <p:spPr>
          <a:xfrm>
            <a:off x="-88777" y="6884"/>
            <a:ext cx="6112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1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E785-6E0B-493F-A1F0-E527BEDF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2D8DD-C3C0-FDC1-628A-EBD694C5F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80B92-6116-92F3-AF0D-B0AAA7CE1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FF6D-139D-1146-8DDB-7B64B88335E4}" type="datetimeFigureOut">
              <a:rPr lang="en-US" smtClean="0"/>
              <a:t>21-Jun-23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19050-995D-4F0E-19FD-387CFB605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27CC0-E03C-052C-850F-9D2F07C10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A0B5-8D9D-2445-8CC9-A83173A8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4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AB419-1D6D-AE86-460F-35BD403E3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98AF6-5ECB-7E6A-29C0-2DF874C08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660F7-381B-FAE6-DBB7-4C8ADA238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26D8D-A311-513A-C104-6F0805E9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FF6D-139D-1146-8DDB-7B64B88335E4}" type="datetimeFigureOut">
              <a:rPr lang="en-US" smtClean="0"/>
              <a:t>21-Jun-23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3A271-8447-A549-0643-94A0698A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C048D-71E8-C2E8-42A7-B632E5849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A0B5-8D9D-2445-8CC9-A83173A8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8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7713-5343-FB5E-C6CB-FA3E02F7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574C4-DBB3-6479-1D12-B5746D3C9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24331-6D67-4A6B-819D-C6D223C16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43D9FD-A418-31CF-0CFA-9C0E8A609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8CF85-99B4-4B81-FD71-E7F940A13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18A9B3-2F2A-ABE2-340B-27F2666B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FF6D-139D-1146-8DDB-7B64B88335E4}" type="datetimeFigureOut">
              <a:rPr lang="en-US" smtClean="0"/>
              <a:t>21-Jun-23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16816E-BB3A-0044-0BA1-9CD7AC5EB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F8525E-2624-E685-A0CB-0F3F6327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A0B5-8D9D-2445-8CC9-A83173A8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0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4FAD0-4F7E-F018-BC91-9C5119A55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FBE436-F41C-5AE8-C6FB-B08388730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FF6D-139D-1146-8DDB-7B64B88335E4}" type="datetimeFigureOut">
              <a:rPr lang="en-US" smtClean="0"/>
              <a:t>21-Jun-23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879BD-3544-0F5E-8833-D8D8A5FC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C38EF-C5F2-9538-DB18-9A4351B0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A0B5-8D9D-2445-8CC9-A83173A8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8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95695-BDAB-97A3-4A79-8E06BFE5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FF6D-139D-1146-8DDB-7B64B88335E4}" type="datetimeFigureOut">
              <a:rPr lang="en-US" smtClean="0"/>
              <a:t>21-Jun-23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F7CDC8-3F0D-159F-CAAA-67DAFDCD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F9B2E-5DB6-9CE0-7079-9FBB6D7BF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A0B5-8D9D-2445-8CC9-A83173A8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1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2C87-FAE4-CBBE-A0DB-842531154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BCA16-C15C-BA7D-F937-43D6D991F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1B35C-3A09-7B3F-8493-E031017B7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9589E8-924A-D8E6-F689-CD4DC60D6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FF6D-139D-1146-8DDB-7B64B88335E4}" type="datetimeFigureOut">
              <a:rPr lang="en-US" smtClean="0"/>
              <a:t>21-Jun-23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546DE-5D85-9F18-39E4-A3C90D22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12BC8-1C7C-2D3C-44A5-4499A0AAD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A0B5-8D9D-2445-8CC9-A83173A8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8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1DB7B-0A0E-7E8F-8F50-63A77DC72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8E28A3-E4BC-6F40-6BBB-B2F25E4AEC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FD8BFD-45ED-2F93-EAAA-529C3F763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5994B-D078-4D34-2FFD-C53993547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FF6D-139D-1146-8DDB-7B64B88335E4}" type="datetimeFigureOut">
              <a:rPr lang="en-US" smtClean="0"/>
              <a:t>21-Jun-23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94E0A-1B67-1392-07C5-39763E46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1D69E-0544-9BFE-E694-8BDDA68AB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A0B5-8D9D-2445-8CC9-A83173A8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6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8EE75D-C9C7-8C6E-7822-A206B542A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41329-BA52-1471-5688-10AC40691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BDE80-379F-79C8-D470-98E0C7689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9FF6D-139D-1146-8DDB-7B64B88335E4}" type="datetimeFigureOut">
              <a:rPr lang="en-US" smtClean="0"/>
              <a:t>21-Jun-23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CB45E-E15B-C907-1066-5608BB61D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9C7BA-DB69-6BD5-3E15-A70D73496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3A0B5-8D9D-2445-8CC9-A83173A8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21-Jun-23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63E4AC-57C8-4E43-937C-F1620AE15C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104395"/>
            <a:ext cx="12192000" cy="6949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A168CB-4F1D-6B4E-99D5-C683EFBBD2DE}"/>
              </a:ext>
            </a:extLst>
          </p:cNvPr>
          <p:cNvSpPr/>
          <p:nvPr/>
        </p:nvSpPr>
        <p:spPr>
          <a:xfrm flipV="1">
            <a:off x="0" y="-1"/>
            <a:ext cx="12192000" cy="1139125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417" y="182563"/>
            <a:ext cx="10515600" cy="77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1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90D119-8C11-4D47-8AB7-8AA7A33D2DD1}"/>
              </a:ext>
            </a:extLst>
          </p:cNvPr>
          <p:cNvSpPr txBox="1"/>
          <p:nvPr/>
        </p:nvSpPr>
        <p:spPr>
          <a:xfrm>
            <a:off x="810774" y="5680753"/>
            <a:ext cx="810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Presented by: </a:t>
            </a:r>
            <a:r>
              <a:rPr lang="en-US" sz="2800" dirty="0" err="1">
                <a:solidFill>
                  <a:schemeClr val="bg1"/>
                </a:solidFill>
              </a:rPr>
              <a:t>Yogen</a:t>
            </a:r>
            <a:r>
              <a:rPr lang="en-US" sz="2800" dirty="0">
                <a:solidFill>
                  <a:schemeClr val="bg1"/>
                </a:solidFill>
              </a:rPr>
              <a:t> Singh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9C5D62-9AEB-4511-86C5-C7DC25271912}"/>
              </a:ext>
            </a:extLst>
          </p:cNvPr>
          <p:cNvCxnSpPr/>
          <p:nvPr/>
        </p:nvCxnSpPr>
        <p:spPr>
          <a:xfrm>
            <a:off x="1802218" y="5520955"/>
            <a:ext cx="73417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0B1F2DF-703E-4B91-B80B-836B81EB99C3}"/>
              </a:ext>
            </a:extLst>
          </p:cNvPr>
          <p:cNvSpPr/>
          <p:nvPr/>
        </p:nvSpPr>
        <p:spPr>
          <a:xfrm>
            <a:off x="327992" y="1928192"/>
            <a:ext cx="5247861" cy="7951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0C00A-3498-4B73-AB56-28A59534DC87}"/>
              </a:ext>
            </a:extLst>
          </p:cNvPr>
          <p:cNvSpPr txBox="1"/>
          <p:nvPr/>
        </p:nvSpPr>
        <p:spPr>
          <a:xfrm>
            <a:off x="810774" y="1775791"/>
            <a:ext cx="6053852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 of Care Ultrasound (POCUS) Working Group Report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5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48BF2-8168-45AE-AF03-F60F2541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FBB1A-A525-AF4D-8C8D-DF1E08EF2F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5EE2D94-397B-416B-BB03-92D4A3C4C64B}"/>
              </a:ext>
            </a:extLst>
          </p:cNvPr>
          <p:cNvSpPr txBox="1">
            <a:spLocks/>
          </p:cNvSpPr>
          <p:nvPr/>
        </p:nvSpPr>
        <p:spPr>
          <a:xfrm>
            <a:off x="260669" y="150534"/>
            <a:ext cx="11350863" cy="8788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ESPNIC POCUS Working Group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043C1-D0A9-46F6-9F02-B5139A2DA638}"/>
              </a:ext>
            </a:extLst>
          </p:cNvPr>
          <p:cNvSpPr txBox="1"/>
          <p:nvPr/>
        </p:nvSpPr>
        <p:spPr>
          <a:xfrm>
            <a:off x="536338" y="1377007"/>
            <a:ext cx="1135086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 typeface="Wingdings" pitchFamily="2" charset="2"/>
              <a:buChar char="Ø"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Chair: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Yogen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Singh;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Co-Chair –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Cecile Tissot</a:t>
            </a:r>
          </a:p>
          <a:p>
            <a:pPr marL="457200" indent="-457200" defTabSz="457200">
              <a:buFont typeface="Wingdings" pitchFamily="2" charset="2"/>
              <a:buChar char="Ø"/>
              <a:defRPr/>
            </a:pPr>
            <a:r>
              <a:rPr lang="en-GB" sz="2800" dirty="0">
                <a:solidFill>
                  <a:srgbClr val="0070C0"/>
                </a:solidFill>
              </a:rPr>
              <a:t>228 members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indent="-457200" defTabSz="457200">
              <a:buFont typeface="Wingdings" pitchFamily="2" charset="2"/>
              <a:buChar char="Ø"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indent="-457200" defTabSz="457200">
              <a:buFont typeface="Wingdings" pitchFamily="2" charset="2"/>
              <a:buChar char="Ø"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POCUS guidelines: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Singh Y, et al. International evidence-based guidelines on POCUS for critically ill neonates and children issued by the POCUS Working Group of the ESPNIC. Crit Care. 2020 Feb 24;24(1):65.  - very well received and already being cited over 230 times</a:t>
            </a:r>
          </a:p>
          <a:p>
            <a:pPr marL="457200" indent="-457200" defTabSz="457200">
              <a:buFont typeface="Wingdings" pitchFamily="2" charset="2"/>
              <a:buChar char="Ø"/>
              <a:defRPr/>
            </a:pPr>
            <a:endParaRPr kumimoji="0" lang="en-GB" sz="1400" b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indent="-457200" defTabSz="457200">
              <a:buFont typeface="Wingdings" pitchFamily="2" charset="2"/>
              <a:buChar char="Ø"/>
              <a:defRPr/>
            </a:pP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POCUS </a:t>
            </a:r>
            <a:r>
              <a:rPr lang="en-GB" sz="2800" b="1" dirty="0">
                <a:solidFill>
                  <a:srgbClr val="0070C0"/>
                </a:solidFill>
              </a:rPr>
              <a:t>online Webinar </a:t>
            </a:r>
            <a:r>
              <a:rPr lang="en-GB" sz="2800" dirty="0">
                <a:solidFill>
                  <a:srgbClr val="0070C0"/>
                </a:solidFill>
              </a:rPr>
              <a:t>- &gt;1200 registered participants; very attended and excellent feedback</a:t>
            </a:r>
          </a:p>
          <a:p>
            <a:pPr marL="457200" indent="-457200" defTabSz="457200">
              <a:buFont typeface="Wingdings" pitchFamily="2" charset="2"/>
              <a:buChar char="Ø"/>
              <a:defRPr/>
            </a:pPr>
            <a:endParaRPr kumimoji="0" lang="en-GB" sz="1400" b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indent="-457200" defTabSz="457200">
              <a:buFont typeface="Wingdings" pitchFamily="2" charset="2"/>
              <a:buChar char="Ø"/>
              <a:defRPr/>
            </a:pP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POCUS masterclass in 2022 in Barcelona </a:t>
            </a:r>
            <a:r>
              <a:rPr kumimoji="0" lang="en-GB" sz="2800" b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– 4 master classes; all full and well attended with excellent feedback</a:t>
            </a:r>
          </a:p>
        </p:txBody>
      </p:sp>
    </p:spTree>
    <p:extLst>
      <p:ext uri="{BB962C8B-B14F-4D97-AF65-F5344CB8AC3E}">
        <p14:creationId xmlns:p14="http://schemas.microsoft.com/office/powerpoint/2010/main" val="2529244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48BF2-8168-45AE-AF03-F60F2541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FBB1A-A525-AF4D-8C8D-DF1E08EF2F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5EE2D94-397B-416B-BB03-92D4A3C4C64B}"/>
              </a:ext>
            </a:extLst>
          </p:cNvPr>
          <p:cNvSpPr txBox="1">
            <a:spLocks/>
          </p:cNvSpPr>
          <p:nvPr/>
        </p:nvSpPr>
        <p:spPr>
          <a:xfrm>
            <a:off x="260669" y="150534"/>
            <a:ext cx="11350863" cy="8788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ESPNIC POCUS Working Group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043C1-D0A9-46F6-9F02-B5139A2DA638}"/>
              </a:ext>
            </a:extLst>
          </p:cNvPr>
          <p:cNvSpPr txBox="1"/>
          <p:nvPr/>
        </p:nvSpPr>
        <p:spPr>
          <a:xfrm>
            <a:off x="536338" y="1377007"/>
            <a:ext cx="113508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 typeface="Wingdings" pitchFamily="2" charset="2"/>
              <a:buChar char="Ø"/>
              <a:defRPr/>
            </a:pP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POCUS educational symposium in Barcelona </a:t>
            </a:r>
            <a:r>
              <a:rPr kumimoji="0" lang="en-GB" sz="2800" b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– very well attended with excellent feedback</a:t>
            </a:r>
          </a:p>
          <a:p>
            <a:pPr marL="457200" indent="-457200" defTabSz="457200">
              <a:buFont typeface="Wingdings" pitchFamily="2" charset="2"/>
              <a:buChar char="Ø"/>
              <a:defRPr/>
            </a:pPr>
            <a:endParaRPr kumimoji="0" lang="en-GB" sz="14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indent="-457200" defTabSz="457200">
              <a:buFont typeface="Wingdings" pitchFamily="2" charset="2"/>
              <a:buChar char="Ø"/>
              <a:defRPr/>
            </a:pP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Collaboration with ESPR NPE group for NPE pre-conference course</a:t>
            </a:r>
          </a:p>
          <a:p>
            <a:pPr marL="457200" indent="-457200" defTabSz="457200">
              <a:buFont typeface="Wingdings" pitchFamily="2" charset="2"/>
              <a:buChar char="Ø"/>
              <a:defRPr/>
            </a:pPr>
            <a:endParaRPr kumimoji="0" lang="en-GB" sz="14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indent="-457200" defTabSz="457200">
              <a:buFont typeface="Wingdings" pitchFamily="2" charset="2"/>
              <a:buChar char="Ø"/>
              <a:defRPr/>
            </a:pP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POCUS masterclass in 2023 in Athens </a:t>
            </a:r>
            <a:r>
              <a:rPr kumimoji="0" lang="en-GB" sz="2800" b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–full and well attended; 48 participants</a:t>
            </a:r>
          </a:p>
          <a:p>
            <a:pPr marL="457200" indent="-457200" defTabSz="457200">
              <a:buFont typeface="Wingdings" pitchFamily="2" charset="2"/>
              <a:buChar char="Ø"/>
              <a:defRPr/>
            </a:pPr>
            <a:endParaRPr kumimoji="0" lang="en-GB" sz="28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indent="-457200" defTabSz="457200">
              <a:buFont typeface="Wingdings" pitchFamily="2" charset="2"/>
              <a:buChar char="Ø"/>
              <a:defRPr/>
            </a:pP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POCUS curriculum and certification</a:t>
            </a:r>
          </a:p>
          <a:p>
            <a:pPr marL="457200" indent="-457200" defTabSz="457200">
              <a:buFont typeface="Courier New" panose="02070309020205020404" pitchFamily="49" charset="0"/>
              <a:buChar char="o"/>
              <a:defRPr/>
            </a:pPr>
            <a:r>
              <a:rPr lang="en-GB" sz="2800" dirty="0">
                <a:solidFill>
                  <a:srgbClr val="0070C0"/>
                </a:solidFill>
              </a:rPr>
              <a:t>ESPNIC POCUS board formed</a:t>
            </a:r>
          </a:p>
          <a:p>
            <a:pPr marL="457200" indent="-457200" defTabSz="457200">
              <a:buFont typeface="Courier New" panose="02070309020205020404" pitchFamily="49" charset="0"/>
              <a:buChar char="o"/>
              <a:defRPr/>
            </a:pPr>
            <a:r>
              <a:rPr kumimoji="0" lang="en-GB" sz="280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Regular meetings</a:t>
            </a:r>
          </a:p>
          <a:p>
            <a:pPr marL="457200" indent="-457200" defTabSz="457200">
              <a:buFont typeface="Courier New" panose="02070309020205020404" pitchFamily="49" charset="0"/>
              <a:buChar char="o"/>
              <a:defRPr/>
            </a:pPr>
            <a:r>
              <a:rPr lang="en-GB" sz="2800" dirty="0">
                <a:solidFill>
                  <a:srgbClr val="0070C0"/>
                </a:solidFill>
              </a:rPr>
              <a:t>Curriculum almost finalised</a:t>
            </a:r>
          </a:p>
          <a:p>
            <a:pPr marL="457200" indent="-457200" defTabSz="457200">
              <a:buFont typeface="Courier New" panose="02070309020205020404" pitchFamily="49" charset="0"/>
              <a:buChar char="o"/>
              <a:defRPr/>
            </a:pPr>
            <a:r>
              <a:rPr kumimoji="0" lang="en-GB" sz="280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Proposal for the certification (needs to be discussed with EC)</a:t>
            </a:r>
          </a:p>
        </p:txBody>
      </p:sp>
    </p:spTree>
    <p:extLst>
      <p:ext uri="{BB962C8B-B14F-4D97-AF65-F5344CB8AC3E}">
        <p14:creationId xmlns:p14="http://schemas.microsoft.com/office/powerpoint/2010/main" val="2002637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PNIC%20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PNIC%20Theme" id="{CFA6C672-3A21-4D7D-A258-BFE6F43B21B6}" vid="{5EA5CB3B-A6F0-4879-9437-5F2C7154D52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179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Wingdings</vt:lpstr>
      <vt:lpstr>Office Theme</vt:lpstr>
      <vt:lpstr>ESPNIC%20Theme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Singh, Yogen</dc:creator>
  <cp:lastModifiedBy>Andonis Pattakos</cp:lastModifiedBy>
  <cp:revision>5</cp:revision>
  <dcterms:created xsi:type="dcterms:W3CDTF">2023-06-21T11:59:06Z</dcterms:created>
  <dcterms:modified xsi:type="dcterms:W3CDTF">2023-06-21T13:31:44Z</dcterms:modified>
</cp:coreProperties>
</file>