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8" r:id="rId4"/>
    <p:sldMasterId id="2147483685" r:id="rId5"/>
  </p:sldMasterIdLst>
  <p:notesMasterIdLst>
    <p:notesMasterId r:id="rId20"/>
  </p:notesMasterIdLst>
  <p:sldIdLst>
    <p:sldId id="256" r:id="rId6"/>
    <p:sldId id="835" r:id="rId7"/>
    <p:sldId id="820" r:id="rId8"/>
    <p:sldId id="263" r:id="rId9"/>
    <p:sldId id="264" r:id="rId10"/>
    <p:sldId id="824" r:id="rId11"/>
    <p:sldId id="836" r:id="rId12"/>
    <p:sldId id="825" r:id="rId13"/>
    <p:sldId id="837" r:id="rId14"/>
    <p:sldId id="838" r:id="rId15"/>
    <p:sldId id="839" r:id="rId16"/>
    <p:sldId id="275" r:id="rId17"/>
    <p:sldId id="833" r:id="rId18"/>
    <p:sldId id="26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2" d="100"/>
          <a:sy n="112" d="100"/>
        </p:scale>
        <p:origin x="6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E3906-B29B-49B0-B03C-62FDD7A5CEF2}" type="datetimeFigureOut">
              <a:rPr lang="en-US" smtClean="0"/>
              <a:t>6/19/23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9CC4E-E3CE-4B8B-B7E7-3C5A36AC17A4}" type="slidenum">
              <a:rPr lang="en-US" smtClean="0"/>
              <a:t>‹nº›</a:t>
            </a:fld>
            <a:endParaRPr lang="en-US"/>
          </a:p>
        </p:txBody>
      </p:sp>
    </p:spTree>
    <p:extLst>
      <p:ext uri="{BB962C8B-B14F-4D97-AF65-F5344CB8AC3E}">
        <p14:creationId xmlns:p14="http://schemas.microsoft.com/office/powerpoint/2010/main" val="730220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Currently 14 sections. A number of our sections are also members of other sections.  Keen for nursing members to be involved in projects across sections since these are all topics relevant to our profession and professional practice. </a:t>
            </a:r>
            <a:endParaRPr dirty="0"/>
          </a:p>
          <a:p>
            <a:pPr marL="0" lvl="0" indent="0" algn="l" rtl="0">
              <a:spcBef>
                <a:spcPts val="0"/>
              </a:spcBef>
              <a:spcAft>
                <a:spcPts val="0"/>
              </a:spcAft>
              <a:buNone/>
            </a:pPr>
            <a:r>
              <a:rPr lang="en-GB" dirty="0"/>
              <a:t>Also 6 working groups which are open for people to join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dirty="0"/>
              <a:t>Become a Section member! </a:t>
            </a:r>
            <a:endParaRPr dirty="0"/>
          </a:p>
          <a:p>
            <a:pPr marL="0" lvl="0" indent="0" algn="l" rtl="0">
              <a:spcBef>
                <a:spcPts val="0"/>
              </a:spcBef>
              <a:spcAft>
                <a:spcPts val="0"/>
              </a:spcAft>
              <a:buNone/>
            </a:pPr>
            <a:r>
              <a:rPr lang="en-GB" dirty="0"/>
              <a:t>We encourage all members to join the society sections. Please note that you can join any of the 14 sections but you have voting rights in up to three sections. You can join a section by updating the section page of your membership profile or send us an email with your preferred sections to membership@espnic.eu. Each section has an elected chair and a vice chair who lead the activities of the section and you have the opportunity to apply for these positions. We encourage you to get actively involved within the section as what you get out of ESPNIC directly depends on what you put in.</a:t>
            </a: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ESPNIC POCUS WG The aim of the ESPNIC POCUS Working Group is to develop guidelines for the use of point of care ultrasound in the neonatal and paediatric intensive care units, and ultimately promote use of bedside ultrasound in making clinical decisions in the intensive care setting.  The POCUS Working Group will work on developing an expert consensus statement for training and accreditation required to acquire skills in use of bedside ultrasound in neonatal and paediatric intensive care units.</a:t>
            </a:r>
            <a:endParaRPr/>
          </a:p>
          <a:p>
            <a:pPr marL="171450" lvl="0" indent="-171450" algn="l" rtl="0">
              <a:spcBef>
                <a:spcPts val="0"/>
              </a:spcBef>
              <a:spcAft>
                <a:spcPts val="0"/>
              </a:spcAft>
              <a:buClr>
                <a:schemeClr val="dk1"/>
              </a:buClr>
              <a:buSzPts val="1200"/>
              <a:buFont typeface="Arial"/>
              <a:buChar char="•"/>
            </a:pPr>
            <a:r>
              <a:rPr lang="en-GB"/>
              <a:t>The aim of the ESPNIC Simulation Working Group is to advance paediatric and neonatal critical care training and education based on simulation technologies. Simulation-based medical education can be a platform which provides a valuable tool in learning to  improve clinical performance, patient safety, and outcomes. One of the aims of this group is to promote a simulation based educational program and work on developing a European consensus statement for training and accreditation required to become a simulation instructor for neonatal and paediatric critical care area.</a:t>
            </a:r>
            <a:endParaRPr/>
          </a:p>
          <a:p>
            <a:pPr marL="171450" lvl="0" indent="-171450" algn="l" rtl="0">
              <a:spcBef>
                <a:spcPts val="0"/>
              </a:spcBef>
              <a:spcAft>
                <a:spcPts val="0"/>
              </a:spcAft>
              <a:buClr>
                <a:schemeClr val="dk1"/>
              </a:buClr>
              <a:buSzPts val="1200"/>
              <a:buFont typeface="Arial"/>
              <a:buChar char="•"/>
            </a:pPr>
            <a:r>
              <a:rPr lang="en-GB"/>
              <a:t>POKER, the PICU Oncology Kids in Europe Research group, is a working group of ESPNIC. Our ultimate goal is to improve the care and health outcomes of critically ill pediatric cancer patients. As a first step, POKER aims to obtain consensus in determining the top research priorities and core outcome measures in the field of pediatric cancer patients at the PICU for the next 10 years.</a:t>
            </a:r>
            <a:endParaRPr/>
          </a:p>
          <a:p>
            <a:pPr marL="171450" lvl="0" indent="-171450" algn="l" rtl="0">
              <a:spcBef>
                <a:spcPts val="0"/>
              </a:spcBef>
              <a:spcAft>
                <a:spcPts val="0"/>
              </a:spcAft>
              <a:buClr>
                <a:schemeClr val="dk1"/>
              </a:buClr>
              <a:buSzPts val="1200"/>
              <a:buFont typeface="Arial"/>
              <a:buChar char="•"/>
            </a:pPr>
            <a:r>
              <a:rPr lang="en-GB"/>
              <a:t>The goal of the ESPNIC Healthcare Informatics, eHealth &amp; Big Data Working Group is to improve care in the neonatal and paediatric intensive care units with data, IT systems and eHealth solutions. As a first step, the working group aims to prioritize and address a list of (research) topics regarding Healthcare Informatics, eHealth &amp; Big Data in the field of neonatal and peadiatric intensive care.</a:t>
            </a:r>
            <a:endParaRPr/>
          </a:p>
          <a:p>
            <a:pPr marL="171450" lvl="0" indent="-171450" algn="l" rtl="0">
              <a:spcBef>
                <a:spcPts val="0"/>
              </a:spcBef>
              <a:spcAft>
                <a:spcPts val="0"/>
              </a:spcAft>
              <a:buClr>
                <a:schemeClr val="dk1"/>
              </a:buClr>
              <a:buSzPts val="1200"/>
              <a:buFont typeface="Arial"/>
              <a:buChar char="•"/>
            </a:pPr>
            <a:r>
              <a:rPr lang="en-GB"/>
              <a:t>ESPNIC is starting a Liver Failure Working Group aiming at promoting an educational programme to cover various aspects of liver failure including the organisation of masterclasses and workshops. The Working Group is also planned to work collaboratively with other sections to develop European consensus guidelines for managing various aspects of neonatal and paediatric liver failure. In addition, the working group will identify and prioritise key areas of multi-disciplinary research on liver failure.</a:t>
            </a:r>
            <a:endParaRPr/>
          </a:p>
          <a:p>
            <a:pPr marL="171450" lvl="0" indent="-171450" algn="l" rtl="0">
              <a:spcBef>
                <a:spcPts val="0"/>
              </a:spcBef>
              <a:spcAft>
                <a:spcPts val="0"/>
              </a:spcAft>
              <a:buClr>
                <a:schemeClr val="dk1"/>
              </a:buClr>
              <a:buSzPts val="1200"/>
              <a:buFont typeface="Arial"/>
              <a:buChar char="•"/>
            </a:pPr>
            <a:r>
              <a:rPr lang="en-GB"/>
              <a:t>Haematological complications are very frequent in PICU and associated high rates of morbimortality PBM is an emerging concern in critical care across a number of areas: transfusions, hemostasis, anticoagulation, thrombosis, anaemia, alternative treatments (such as iv iron), immunologic effects of transfused blood products, etc.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171167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057871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579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Follow up email: link to recording </a:t>
            </a:r>
            <a:r>
              <a:rPr lang="en-US"/>
              <a:t>and membership</a:t>
            </a:r>
          </a:p>
        </p:txBody>
      </p:sp>
    </p:spTree>
    <p:extLst>
      <p:ext uri="{BB962C8B-B14F-4D97-AF65-F5344CB8AC3E}">
        <p14:creationId xmlns:p14="http://schemas.microsoft.com/office/powerpoint/2010/main" val="379125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info@espnic-online.org"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10" name="Rectangle 9"/>
          <p:cNvSpPr/>
          <p:nvPr/>
        </p:nvSpPr>
        <p:spPr>
          <a:xfrm>
            <a:off x="-1" y="-1"/>
            <a:ext cx="12192000" cy="4287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pic>
        <p:nvPicPr>
          <p:cNvPr id="7" name="Picture 6"/>
          <p:cNvPicPr>
            <a:picLocks noChangeAspect="1"/>
          </p:cNvPicPr>
          <p:nvPr/>
        </p:nvPicPr>
        <p:blipFill>
          <a:blip r:embed="rId2"/>
          <a:stretch>
            <a:fillRect/>
          </a:stretch>
        </p:blipFill>
        <p:spPr>
          <a:xfrm>
            <a:off x="4856592" y="1"/>
            <a:ext cx="7335409" cy="4130298"/>
          </a:xfrm>
          <a:prstGeom prst="rect">
            <a:avLst/>
          </a:prstGeom>
        </p:spPr>
      </p:pic>
      <p:sp>
        <p:nvSpPr>
          <p:cNvPr id="8" name="Rectangle 7"/>
          <p:cNvSpPr/>
          <p:nvPr/>
        </p:nvSpPr>
        <p:spPr>
          <a:xfrm>
            <a:off x="0" y="4130298"/>
            <a:ext cx="12192000" cy="2727702"/>
          </a:xfrm>
          <a:prstGeom prst="rect">
            <a:avLst/>
          </a:prstGeom>
          <a:solidFill>
            <a:srgbClr val="5088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pic>
        <p:nvPicPr>
          <p:cNvPr id="3" name="Picture 2" descr="A screenshot of a cell phone&#10;&#10;Description automatically generated">
            <a:extLst>
              <a:ext uri="{FF2B5EF4-FFF2-40B4-BE49-F238E27FC236}">
                <a16:creationId xmlns:a16="http://schemas.microsoft.com/office/drawing/2014/main" id="{A2A9086F-A5FB-4145-8A96-C5203B8A5C6C}"/>
              </a:ext>
            </a:extLst>
          </p:cNvPr>
          <p:cNvPicPr>
            <a:picLocks noChangeAspect="1"/>
          </p:cNvPicPr>
          <p:nvPr/>
        </p:nvPicPr>
        <p:blipFill>
          <a:blip r:embed="rId3"/>
          <a:stretch>
            <a:fillRect/>
          </a:stretch>
        </p:blipFill>
        <p:spPr>
          <a:xfrm>
            <a:off x="127246" y="123344"/>
            <a:ext cx="1959007" cy="1116634"/>
          </a:xfrm>
          <a:prstGeom prst="rect">
            <a:avLst/>
          </a:prstGeom>
        </p:spPr>
      </p:pic>
      <p:sp>
        <p:nvSpPr>
          <p:cNvPr id="2" name="TextBox 1">
            <a:extLst>
              <a:ext uri="{FF2B5EF4-FFF2-40B4-BE49-F238E27FC236}">
                <a16:creationId xmlns:a16="http://schemas.microsoft.com/office/drawing/2014/main" id="{BCF1A701-4B5F-4DA9-9CB6-0D78E74180B9}"/>
              </a:ext>
            </a:extLst>
          </p:cNvPr>
          <p:cNvSpPr txBox="1"/>
          <p:nvPr/>
        </p:nvSpPr>
        <p:spPr>
          <a:xfrm>
            <a:off x="460749" y="2032043"/>
            <a:ext cx="5805377" cy="677493"/>
          </a:xfrm>
          <a:prstGeom prst="rect">
            <a:avLst/>
          </a:prstGeom>
          <a:noFill/>
        </p:spPr>
        <p:txBody>
          <a:bodyPr wrap="square" rtlCol="0">
            <a:spAutoFit/>
          </a:bodyPr>
          <a:lstStyle/>
          <a:p>
            <a:pPr>
              <a:lnSpc>
                <a:spcPts val="4500"/>
              </a:lnSpc>
            </a:pPr>
            <a:r>
              <a:rPr lang="en-US" sz="4500" dirty="0">
                <a:solidFill>
                  <a:srgbClr val="5088C7"/>
                </a:solidFill>
              </a:rPr>
              <a:t>Title of Presentation</a:t>
            </a:r>
          </a:p>
        </p:txBody>
      </p:sp>
    </p:spTree>
    <p:extLst>
      <p:ext uri="{BB962C8B-B14F-4D97-AF65-F5344CB8AC3E}">
        <p14:creationId xmlns:p14="http://schemas.microsoft.com/office/powerpoint/2010/main" val="164999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4" name="Rectangle 13"/>
          <p:cNvSpPr/>
          <p:nvPr/>
        </p:nvSpPr>
        <p:spPr>
          <a:xfrm flipV="1">
            <a:off x="-1" y="0"/>
            <a:ext cx="60236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algn="l" defTabSz="914377" rtl="0" eaLnBrk="1" latinLnBrk="0" hangingPunct="1"/>
            <a:endParaRPr lang="en-US" sz="1351" dirty="0">
              <a:noFill/>
            </a:endParaRPr>
          </a:p>
        </p:txBody>
      </p:sp>
      <p:sp>
        <p:nvSpPr>
          <p:cNvPr id="12" name="Rectangle 11"/>
          <p:cNvSpPr/>
          <p:nvPr/>
        </p:nvSpPr>
        <p:spPr>
          <a:xfrm flipV="1">
            <a:off x="6023676" y="7750"/>
            <a:ext cx="6168325" cy="6858000"/>
          </a:xfrm>
          <a:prstGeom prst="rect">
            <a:avLst/>
          </a:prstGeom>
          <a:solidFill>
            <a:srgbClr val="5088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
        <p:nvSpPr>
          <p:cNvPr id="6" name="Title 1"/>
          <p:cNvSpPr>
            <a:spLocks noGrp="1"/>
          </p:cNvSpPr>
          <p:nvPr>
            <p:ph type="title" hasCustomPrompt="1"/>
          </p:nvPr>
        </p:nvSpPr>
        <p:spPr>
          <a:xfrm>
            <a:off x="6520913" y="1976036"/>
            <a:ext cx="4338235" cy="2363493"/>
          </a:xfrm>
        </p:spPr>
        <p:txBody>
          <a:bodyPr>
            <a:normAutofit/>
          </a:bodyPr>
          <a:lstStyle>
            <a:lvl1pPr>
              <a:lnSpc>
                <a:spcPts val="2700"/>
              </a:lnSpc>
              <a:defRPr sz="3000" b="1">
                <a:solidFill>
                  <a:schemeClr val="bg1"/>
                </a:solidFill>
              </a:defRPr>
            </a:lvl1pPr>
          </a:lstStyle>
          <a:p>
            <a:r>
              <a:rPr lang="en-US" dirty="0"/>
              <a:t>Chapter title</a:t>
            </a:r>
          </a:p>
        </p:txBody>
      </p:sp>
      <p:pic>
        <p:nvPicPr>
          <p:cNvPr id="7" name="Picture 6">
            <a:extLst>
              <a:ext uri="{FF2B5EF4-FFF2-40B4-BE49-F238E27FC236}">
                <a16:creationId xmlns:a16="http://schemas.microsoft.com/office/drawing/2014/main" id="{EE27C6BC-625E-4285-A86A-54B11A2930A0}"/>
              </a:ext>
            </a:extLst>
          </p:cNvPr>
          <p:cNvPicPr>
            <a:picLocks noChangeAspect="1"/>
          </p:cNvPicPr>
          <p:nvPr/>
        </p:nvPicPr>
        <p:blipFill rotWithShape="1">
          <a:blip r:embed="rId2">
            <a:extLst>
              <a:ext uri="{28A0092B-C50C-407E-A947-70E740481C1C}">
                <a14:useLocalDpi xmlns:a14="http://schemas.microsoft.com/office/drawing/2010/main" val="0"/>
              </a:ext>
            </a:extLst>
          </a:blip>
          <a:srcRect t="12460" b="11833"/>
          <a:stretch/>
        </p:blipFill>
        <p:spPr>
          <a:xfrm>
            <a:off x="1" y="0"/>
            <a:ext cx="6023675" cy="6850250"/>
          </a:xfrm>
          <a:prstGeom prst="rect">
            <a:avLst/>
          </a:prstGeom>
        </p:spPr>
      </p:pic>
    </p:spTree>
    <p:extLst>
      <p:ext uri="{BB962C8B-B14F-4D97-AF65-F5344CB8AC3E}">
        <p14:creationId xmlns:p14="http://schemas.microsoft.com/office/powerpoint/2010/main" val="1685181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4" name="Rectangle 13"/>
          <p:cNvSpPr/>
          <p:nvPr/>
        </p:nvSpPr>
        <p:spPr>
          <a:xfrm flipV="1">
            <a:off x="-1" y="0"/>
            <a:ext cx="60236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algn="l" defTabSz="914377" rtl="0" eaLnBrk="1" latinLnBrk="0" hangingPunct="1"/>
            <a:endParaRPr lang="en-US" sz="1351" dirty="0">
              <a:noFill/>
            </a:endParaRPr>
          </a:p>
        </p:txBody>
      </p:sp>
      <p:sp>
        <p:nvSpPr>
          <p:cNvPr id="12" name="Rectangle 11"/>
          <p:cNvSpPr/>
          <p:nvPr/>
        </p:nvSpPr>
        <p:spPr>
          <a:xfrm flipV="1">
            <a:off x="6023676" y="7750"/>
            <a:ext cx="6168325" cy="6858000"/>
          </a:xfrm>
          <a:prstGeom prst="rect">
            <a:avLst/>
          </a:prstGeom>
          <a:solidFill>
            <a:srgbClr val="5088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
        <p:nvSpPr>
          <p:cNvPr id="6" name="Title 1"/>
          <p:cNvSpPr>
            <a:spLocks noGrp="1"/>
          </p:cNvSpPr>
          <p:nvPr>
            <p:ph type="title" hasCustomPrompt="1"/>
          </p:nvPr>
        </p:nvSpPr>
        <p:spPr>
          <a:xfrm>
            <a:off x="6520913" y="1976036"/>
            <a:ext cx="4338235" cy="2363493"/>
          </a:xfrm>
        </p:spPr>
        <p:txBody>
          <a:bodyPr>
            <a:normAutofit/>
          </a:bodyPr>
          <a:lstStyle>
            <a:lvl1pPr>
              <a:lnSpc>
                <a:spcPts val="2700"/>
              </a:lnSpc>
              <a:defRPr sz="3000" b="1">
                <a:solidFill>
                  <a:schemeClr val="bg1"/>
                </a:solidFill>
              </a:defRPr>
            </a:lvl1pPr>
          </a:lstStyle>
          <a:p>
            <a:r>
              <a:rPr lang="en-US" dirty="0"/>
              <a:t>Chapter title</a:t>
            </a:r>
          </a:p>
        </p:txBody>
      </p:sp>
      <p:pic>
        <p:nvPicPr>
          <p:cNvPr id="7" name="Picture 6">
            <a:extLst>
              <a:ext uri="{FF2B5EF4-FFF2-40B4-BE49-F238E27FC236}">
                <a16:creationId xmlns:a16="http://schemas.microsoft.com/office/drawing/2014/main" id="{623AF4B1-E76F-49EF-B650-03EDB5E8F9A2}"/>
              </a:ext>
            </a:extLst>
          </p:cNvPr>
          <p:cNvPicPr>
            <a:picLocks noChangeAspect="1"/>
          </p:cNvPicPr>
          <p:nvPr/>
        </p:nvPicPr>
        <p:blipFill rotWithShape="1">
          <a:blip r:embed="rId2"/>
          <a:srcRect t="24208"/>
          <a:stretch/>
        </p:blipFill>
        <p:spPr>
          <a:xfrm>
            <a:off x="1" y="0"/>
            <a:ext cx="6023675" cy="6858000"/>
          </a:xfrm>
          <a:prstGeom prst="rect">
            <a:avLst/>
          </a:prstGeom>
        </p:spPr>
      </p:pic>
    </p:spTree>
    <p:extLst>
      <p:ext uri="{BB962C8B-B14F-4D97-AF65-F5344CB8AC3E}">
        <p14:creationId xmlns:p14="http://schemas.microsoft.com/office/powerpoint/2010/main" val="302389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Rectangle 4"/>
          <p:cNvSpPr/>
          <p:nvPr/>
        </p:nvSpPr>
        <p:spPr>
          <a:xfrm flipV="1">
            <a:off x="-1" y="0"/>
            <a:ext cx="60236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algn="l" defTabSz="914377" rtl="0" eaLnBrk="1" latinLnBrk="0" hangingPunct="1"/>
            <a:endParaRPr lang="en-US" sz="1351" dirty="0">
              <a:noFill/>
            </a:endParaRPr>
          </a:p>
        </p:txBody>
      </p:sp>
      <p:sp>
        <p:nvSpPr>
          <p:cNvPr id="3" name="Rectangle 2"/>
          <p:cNvSpPr/>
          <p:nvPr/>
        </p:nvSpPr>
        <p:spPr>
          <a:xfrm flipV="1">
            <a:off x="6023676" y="0"/>
            <a:ext cx="6168325" cy="6858000"/>
          </a:xfrm>
          <a:prstGeom prst="rect">
            <a:avLst/>
          </a:prstGeom>
          <a:solidFill>
            <a:srgbClr val="5088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
        <p:nvSpPr>
          <p:cNvPr id="7" name="Title 1"/>
          <p:cNvSpPr>
            <a:spLocks noGrp="1"/>
          </p:cNvSpPr>
          <p:nvPr>
            <p:ph type="title" hasCustomPrompt="1"/>
          </p:nvPr>
        </p:nvSpPr>
        <p:spPr>
          <a:xfrm>
            <a:off x="6520913" y="1976036"/>
            <a:ext cx="4338235" cy="2363493"/>
          </a:xfrm>
        </p:spPr>
        <p:txBody>
          <a:bodyPr>
            <a:normAutofit/>
          </a:bodyPr>
          <a:lstStyle>
            <a:lvl1pPr>
              <a:lnSpc>
                <a:spcPts val="2700"/>
              </a:lnSpc>
              <a:defRPr sz="3000" b="1">
                <a:solidFill>
                  <a:schemeClr val="bg1"/>
                </a:solidFill>
              </a:defRPr>
            </a:lvl1pPr>
          </a:lstStyle>
          <a:p>
            <a:r>
              <a:rPr lang="en-US"/>
              <a:t>Chapter </a:t>
            </a:r>
            <a:r>
              <a:rPr lang="en-US" dirty="0"/>
              <a:t>title</a:t>
            </a:r>
          </a:p>
        </p:txBody>
      </p:sp>
      <p:pic>
        <p:nvPicPr>
          <p:cNvPr id="6" name="Picture 5">
            <a:extLst>
              <a:ext uri="{FF2B5EF4-FFF2-40B4-BE49-F238E27FC236}">
                <a16:creationId xmlns:a16="http://schemas.microsoft.com/office/drawing/2014/main" id="{1C6C5282-B9DF-43AB-AAAB-CE98122A3BA1}"/>
              </a:ext>
            </a:extLst>
          </p:cNvPr>
          <p:cNvPicPr>
            <a:picLocks noChangeAspect="1"/>
          </p:cNvPicPr>
          <p:nvPr/>
        </p:nvPicPr>
        <p:blipFill rotWithShape="1">
          <a:blip r:embed="rId2">
            <a:extLst>
              <a:ext uri="{28A0092B-C50C-407E-A947-70E740481C1C}">
                <a14:useLocalDpi xmlns:a14="http://schemas.microsoft.com/office/drawing/2010/main" val="0"/>
              </a:ext>
            </a:extLst>
          </a:blip>
          <a:srcRect t="16483" b="7725"/>
          <a:stretch/>
        </p:blipFill>
        <p:spPr>
          <a:xfrm>
            <a:off x="1" y="0"/>
            <a:ext cx="6023675" cy="6858000"/>
          </a:xfrm>
          <a:prstGeom prst="rect">
            <a:avLst/>
          </a:prstGeom>
        </p:spPr>
      </p:pic>
    </p:spTree>
    <p:extLst>
      <p:ext uri="{BB962C8B-B14F-4D97-AF65-F5344CB8AC3E}">
        <p14:creationId xmlns:p14="http://schemas.microsoft.com/office/powerpoint/2010/main" val="142381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617" y="0"/>
            <a:ext cx="6087292" cy="6858000"/>
          </a:xfrm>
          <a:prstGeom prst="rect">
            <a:avLst/>
          </a:prstGeom>
        </p:spPr>
      </p:pic>
      <p:sp>
        <p:nvSpPr>
          <p:cNvPr id="3" name="Rectangle 2"/>
          <p:cNvSpPr/>
          <p:nvPr/>
        </p:nvSpPr>
        <p:spPr>
          <a:xfrm flipV="1">
            <a:off x="6023676" y="0"/>
            <a:ext cx="6168325" cy="6858000"/>
          </a:xfrm>
          <a:prstGeom prst="rect">
            <a:avLst/>
          </a:prstGeom>
          <a:solidFill>
            <a:srgbClr val="5088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
        <p:nvSpPr>
          <p:cNvPr id="5" name="Title 1"/>
          <p:cNvSpPr>
            <a:spLocks noGrp="1"/>
          </p:cNvSpPr>
          <p:nvPr>
            <p:ph type="title" hasCustomPrompt="1"/>
          </p:nvPr>
        </p:nvSpPr>
        <p:spPr>
          <a:xfrm>
            <a:off x="6520913" y="1976036"/>
            <a:ext cx="4338235" cy="2363493"/>
          </a:xfrm>
        </p:spPr>
        <p:txBody>
          <a:bodyPr>
            <a:normAutofit/>
          </a:bodyPr>
          <a:lstStyle>
            <a:lvl1pPr>
              <a:lnSpc>
                <a:spcPts val="2700"/>
              </a:lnSpc>
              <a:defRPr sz="3000" b="1">
                <a:solidFill>
                  <a:schemeClr val="bg1"/>
                </a:solidFill>
              </a:defRPr>
            </a:lvl1pPr>
          </a:lstStyle>
          <a:p>
            <a:r>
              <a:rPr lang="en-US" dirty="0"/>
              <a:t>Chapter title</a:t>
            </a:r>
          </a:p>
        </p:txBody>
      </p:sp>
      <p:pic>
        <p:nvPicPr>
          <p:cNvPr id="7" name="Picture 6">
            <a:extLst>
              <a:ext uri="{FF2B5EF4-FFF2-40B4-BE49-F238E27FC236}">
                <a16:creationId xmlns:a16="http://schemas.microsoft.com/office/drawing/2014/main" id="{591C6CDB-0802-4DAD-9BB2-C52D667928DD}"/>
              </a:ext>
            </a:extLst>
          </p:cNvPr>
          <p:cNvPicPr>
            <a:picLocks noChangeAspect="1"/>
          </p:cNvPicPr>
          <p:nvPr/>
        </p:nvPicPr>
        <p:blipFill rotWithShape="1">
          <a:blip r:embed="rId2"/>
          <a:srcRect b="25308"/>
          <a:stretch/>
        </p:blipFill>
        <p:spPr>
          <a:xfrm>
            <a:off x="-88777" y="6884"/>
            <a:ext cx="6112452" cy="6858000"/>
          </a:xfrm>
          <a:prstGeom prst="rect">
            <a:avLst/>
          </a:prstGeom>
        </p:spPr>
      </p:pic>
    </p:spTree>
    <p:extLst>
      <p:ext uri="{BB962C8B-B14F-4D97-AF65-F5344CB8AC3E}">
        <p14:creationId xmlns:p14="http://schemas.microsoft.com/office/powerpoint/2010/main" val="150519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1" y="-1"/>
            <a:ext cx="12192000" cy="4287631"/>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b="0" i="0" u="none" strike="noStrike" cap="none">
              <a:latin typeface="Calibri"/>
              <a:ea typeface="Calibri"/>
              <a:cs typeface="Calibri"/>
              <a:sym typeface="Calibri"/>
            </a:endParaRPr>
          </a:p>
        </p:txBody>
      </p:sp>
      <p:pic>
        <p:nvPicPr>
          <p:cNvPr id="16" name="Google Shape;16;p2"/>
          <p:cNvPicPr preferRelativeResize="0"/>
          <p:nvPr/>
        </p:nvPicPr>
        <p:blipFill rotWithShape="1">
          <a:blip r:embed="rId2">
            <a:alphaModFix/>
          </a:blip>
          <a:srcRect/>
          <a:stretch/>
        </p:blipFill>
        <p:spPr>
          <a:xfrm>
            <a:off x="4856590" y="1"/>
            <a:ext cx="7335409" cy="4130298"/>
          </a:xfrm>
          <a:prstGeom prst="rect">
            <a:avLst/>
          </a:prstGeom>
          <a:noFill/>
          <a:ln>
            <a:noFill/>
          </a:ln>
        </p:spPr>
      </p:pic>
      <p:sp>
        <p:nvSpPr>
          <p:cNvPr id="17" name="Google Shape;17;p2"/>
          <p:cNvSpPr/>
          <p:nvPr/>
        </p:nvSpPr>
        <p:spPr>
          <a:xfrm>
            <a:off x="0" y="4130298"/>
            <a:ext cx="12192000" cy="2727702"/>
          </a:xfrm>
          <a:prstGeom prst="rect">
            <a:avLst/>
          </a:prstGeom>
          <a:solidFill>
            <a:srgbClr val="5088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b="0" i="0" u="none" strike="noStrike" cap="none">
              <a:latin typeface="Calibri"/>
              <a:ea typeface="Calibri"/>
              <a:cs typeface="Calibri"/>
              <a:sym typeface="Calibri"/>
            </a:endParaRPr>
          </a:p>
        </p:txBody>
      </p:sp>
      <p:pic>
        <p:nvPicPr>
          <p:cNvPr id="18" name="Google Shape;18;p2"/>
          <p:cNvPicPr preferRelativeResize="0"/>
          <p:nvPr/>
        </p:nvPicPr>
        <p:blipFill rotWithShape="1">
          <a:blip r:embed="rId3">
            <a:alphaModFix/>
          </a:blip>
          <a:srcRect/>
          <a:stretch/>
        </p:blipFill>
        <p:spPr>
          <a:xfrm>
            <a:off x="225152" y="181715"/>
            <a:ext cx="2605872" cy="1117478"/>
          </a:xfrm>
          <a:prstGeom prst="rect">
            <a:avLst/>
          </a:prstGeom>
          <a:noFill/>
          <a:ln>
            <a:noFill/>
          </a:ln>
        </p:spPr>
      </p:pic>
    </p:spTree>
    <p:extLst>
      <p:ext uri="{BB962C8B-B14F-4D97-AF65-F5344CB8AC3E}">
        <p14:creationId xmlns:p14="http://schemas.microsoft.com/office/powerpoint/2010/main" val="2993959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1" y="-1"/>
            <a:ext cx="8801745" cy="11623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8200" y="1418095"/>
            <a:ext cx="9721312" cy="479672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414140"/>
              </a:buClr>
              <a:buSzPts val="2000"/>
              <a:buChar char="•"/>
              <a:defRPr sz="2000"/>
            </a:lvl1pPr>
            <a:lvl2pPr marL="914400" lvl="1" indent="-342900" algn="l">
              <a:lnSpc>
                <a:spcPct val="90000"/>
              </a:lnSpc>
              <a:spcBef>
                <a:spcPts val="500"/>
              </a:spcBef>
              <a:spcAft>
                <a:spcPts val="0"/>
              </a:spcAft>
              <a:buClr>
                <a:srgbClr val="414140"/>
              </a:buClr>
              <a:buSzPts val="1800"/>
              <a:buChar char="•"/>
              <a:defRPr sz="1800"/>
            </a:lvl2pPr>
            <a:lvl3pPr marL="1371600" lvl="2" indent="-330200" algn="l">
              <a:lnSpc>
                <a:spcPct val="90000"/>
              </a:lnSpc>
              <a:spcBef>
                <a:spcPts val="500"/>
              </a:spcBef>
              <a:spcAft>
                <a:spcPts val="0"/>
              </a:spcAft>
              <a:buClr>
                <a:srgbClr val="414140"/>
              </a:buClr>
              <a:buSzPts val="1600"/>
              <a:buChar char="•"/>
              <a:defRPr sz="1600"/>
            </a:lvl3pPr>
            <a:lvl4pPr marL="1828800" lvl="3" indent="-330200" algn="l">
              <a:lnSpc>
                <a:spcPct val="90000"/>
              </a:lnSpc>
              <a:spcBef>
                <a:spcPts val="500"/>
              </a:spcBef>
              <a:spcAft>
                <a:spcPts val="0"/>
              </a:spcAft>
              <a:buClr>
                <a:srgbClr val="414140"/>
              </a:buClr>
              <a:buSzPts val="1600"/>
              <a:buChar char="•"/>
              <a:defRPr sz="1600"/>
            </a:lvl4pPr>
            <a:lvl5pPr marL="2286000" lvl="4" indent="-330200" algn="l">
              <a:lnSpc>
                <a:spcPct val="90000"/>
              </a:lnSpc>
              <a:spcBef>
                <a:spcPts val="500"/>
              </a:spcBef>
              <a:spcAft>
                <a:spcPts val="0"/>
              </a:spcAft>
              <a:buClr>
                <a:srgbClr val="414140"/>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sldNum" idx="12"/>
          </p:nvPr>
        </p:nvSpPr>
        <p:spPr>
          <a:xfrm>
            <a:off x="11705987" y="6563532"/>
            <a:ext cx="486013" cy="288933"/>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100">
                <a:solidFill>
                  <a:srgbClr val="5088C7"/>
                </a:solidFill>
                <a:latin typeface="Calibri"/>
                <a:ea typeface="Calibri"/>
                <a:cs typeface="Calibri"/>
                <a:sym typeface="Calibri"/>
              </a:defRPr>
            </a:lvl1pPr>
            <a:lvl2pPr marL="0" marR="0" lvl="1" indent="0" algn="l" rtl="0">
              <a:spcBef>
                <a:spcPts val="0"/>
              </a:spcBef>
              <a:buNone/>
              <a:defRPr sz="1100">
                <a:solidFill>
                  <a:srgbClr val="5088C7"/>
                </a:solidFill>
                <a:latin typeface="Calibri"/>
                <a:ea typeface="Calibri"/>
                <a:cs typeface="Calibri"/>
                <a:sym typeface="Calibri"/>
              </a:defRPr>
            </a:lvl2pPr>
            <a:lvl3pPr marL="0" marR="0" lvl="2" indent="0" algn="l" rtl="0">
              <a:spcBef>
                <a:spcPts val="0"/>
              </a:spcBef>
              <a:buNone/>
              <a:defRPr sz="1100">
                <a:solidFill>
                  <a:srgbClr val="5088C7"/>
                </a:solidFill>
                <a:latin typeface="Calibri"/>
                <a:ea typeface="Calibri"/>
                <a:cs typeface="Calibri"/>
                <a:sym typeface="Calibri"/>
              </a:defRPr>
            </a:lvl3pPr>
            <a:lvl4pPr marL="0" marR="0" lvl="3" indent="0" algn="l" rtl="0">
              <a:spcBef>
                <a:spcPts val="0"/>
              </a:spcBef>
              <a:buNone/>
              <a:defRPr sz="1100">
                <a:solidFill>
                  <a:srgbClr val="5088C7"/>
                </a:solidFill>
                <a:latin typeface="Calibri"/>
                <a:ea typeface="Calibri"/>
                <a:cs typeface="Calibri"/>
                <a:sym typeface="Calibri"/>
              </a:defRPr>
            </a:lvl4pPr>
            <a:lvl5pPr marL="0" marR="0" lvl="4" indent="0" algn="l" rtl="0">
              <a:spcBef>
                <a:spcPts val="0"/>
              </a:spcBef>
              <a:buNone/>
              <a:defRPr sz="1100">
                <a:solidFill>
                  <a:srgbClr val="5088C7"/>
                </a:solidFill>
                <a:latin typeface="Calibri"/>
                <a:ea typeface="Calibri"/>
                <a:cs typeface="Calibri"/>
                <a:sym typeface="Calibri"/>
              </a:defRPr>
            </a:lvl5pPr>
            <a:lvl6pPr marL="0" marR="0" lvl="5" indent="0" algn="l" rtl="0">
              <a:spcBef>
                <a:spcPts val="0"/>
              </a:spcBef>
              <a:buNone/>
              <a:defRPr sz="1100">
                <a:solidFill>
                  <a:srgbClr val="5088C7"/>
                </a:solidFill>
                <a:latin typeface="Calibri"/>
                <a:ea typeface="Calibri"/>
                <a:cs typeface="Calibri"/>
                <a:sym typeface="Calibri"/>
              </a:defRPr>
            </a:lvl6pPr>
            <a:lvl7pPr marL="0" marR="0" lvl="6" indent="0" algn="l" rtl="0">
              <a:spcBef>
                <a:spcPts val="0"/>
              </a:spcBef>
              <a:buNone/>
              <a:defRPr sz="1100">
                <a:solidFill>
                  <a:srgbClr val="5088C7"/>
                </a:solidFill>
                <a:latin typeface="Calibri"/>
                <a:ea typeface="Calibri"/>
                <a:cs typeface="Calibri"/>
                <a:sym typeface="Calibri"/>
              </a:defRPr>
            </a:lvl7pPr>
            <a:lvl8pPr marL="0" marR="0" lvl="7" indent="0" algn="l" rtl="0">
              <a:spcBef>
                <a:spcPts val="0"/>
              </a:spcBef>
              <a:buNone/>
              <a:defRPr sz="1100">
                <a:solidFill>
                  <a:srgbClr val="5088C7"/>
                </a:solidFill>
                <a:latin typeface="Calibri"/>
                <a:ea typeface="Calibri"/>
                <a:cs typeface="Calibri"/>
                <a:sym typeface="Calibri"/>
              </a:defRPr>
            </a:lvl8pPr>
            <a:lvl9pPr marL="0" marR="0" lvl="8" indent="0" algn="l" rtl="0">
              <a:spcBef>
                <a:spcPts val="0"/>
              </a:spcBef>
              <a:buNone/>
              <a:defRPr sz="1100">
                <a:solidFill>
                  <a:srgbClr val="5088C7"/>
                </a:solidFill>
                <a:latin typeface="Calibri"/>
                <a:ea typeface="Calibri"/>
                <a:cs typeface="Calibri"/>
                <a:sym typeface="Calibri"/>
              </a:defRPr>
            </a:lvl9pPr>
          </a:lstStyle>
          <a:p>
            <a:fld id="{00000000-1234-1234-1234-123412341234}" type="slidenum">
              <a:rPr lang="en-GB" smtClean="0"/>
              <a:pPr/>
              <a:t>‹nº›</a:t>
            </a:fld>
            <a:endParaRPr lang="en-GB"/>
          </a:p>
        </p:txBody>
      </p:sp>
      <p:sp>
        <p:nvSpPr>
          <p:cNvPr id="23" name="Google Shape;23;p3"/>
          <p:cNvSpPr txBox="1"/>
          <p:nvPr/>
        </p:nvSpPr>
        <p:spPr>
          <a:xfrm>
            <a:off x="838200" y="6563531"/>
            <a:ext cx="60327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b="1">
                <a:solidFill>
                  <a:srgbClr val="5088C7"/>
                </a:solidFill>
                <a:latin typeface="Calibri"/>
                <a:ea typeface="Calibri"/>
                <a:cs typeface="Calibri"/>
                <a:sym typeface="Calibri"/>
              </a:rPr>
              <a:t>European Society of Paediatric Neonatal Intensive Care</a:t>
            </a:r>
            <a:endParaRPr sz="900">
              <a:solidFill>
                <a:srgbClr val="5088C7"/>
              </a:solidFill>
              <a:latin typeface="Calibri"/>
              <a:ea typeface="Calibri"/>
              <a:cs typeface="Calibri"/>
              <a:sym typeface="Calibri"/>
            </a:endParaRPr>
          </a:p>
        </p:txBody>
      </p:sp>
      <p:pic>
        <p:nvPicPr>
          <p:cNvPr id="24" name="Google Shape;24;p3"/>
          <p:cNvPicPr preferRelativeResize="0"/>
          <p:nvPr/>
        </p:nvPicPr>
        <p:blipFill rotWithShape="1">
          <a:blip r:embed="rId2">
            <a:alphaModFix/>
          </a:blip>
          <a:srcRect/>
          <a:stretch/>
        </p:blipFill>
        <p:spPr>
          <a:xfrm>
            <a:off x="10239214" y="126798"/>
            <a:ext cx="1731045" cy="742325"/>
          </a:xfrm>
          <a:prstGeom prst="rect">
            <a:avLst/>
          </a:prstGeom>
          <a:noFill/>
          <a:ln>
            <a:noFill/>
          </a:ln>
        </p:spPr>
      </p:pic>
    </p:spTree>
    <p:extLst>
      <p:ext uri="{BB962C8B-B14F-4D97-AF65-F5344CB8AC3E}">
        <p14:creationId xmlns:p14="http://schemas.microsoft.com/office/powerpoint/2010/main" val="2478645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
        <p:cNvGrpSpPr/>
        <p:nvPr/>
      </p:nvGrpSpPr>
      <p:grpSpPr>
        <a:xfrm>
          <a:off x="0" y="0"/>
          <a:ext cx="0" cy="0"/>
          <a:chOff x="0" y="0"/>
          <a:chExt cx="0" cy="0"/>
        </a:xfrm>
      </p:grpSpPr>
      <p:sp>
        <p:nvSpPr>
          <p:cNvPr id="26" name="Google Shape;26;p4"/>
          <p:cNvSpPr/>
          <p:nvPr/>
        </p:nvSpPr>
        <p:spPr>
          <a:xfrm rot="10800000" flipH="1">
            <a:off x="0" y="0"/>
            <a:ext cx="12192000" cy="6858000"/>
          </a:xfrm>
          <a:prstGeom prst="rect">
            <a:avLst/>
          </a:prstGeom>
          <a:solidFill>
            <a:srgbClr val="5088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latin typeface="Calibri"/>
              <a:ea typeface="Calibri"/>
              <a:cs typeface="Calibri"/>
              <a:sym typeface="Calibri"/>
            </a:endParaRPr>
          </a:p>
        </p:txBody>
      </p:sp>
      <p:sp>
        <p:nvSpPr>
          <p:cNvPr id="27" name="Google Shape;27;p4"/>
          <p:cNvSpPr txBox="1"/>
          <p:nvPr/>
        </p:nvSpPr>
        <p:spPr>
          <a:xfrm>
            <a:off x="497236" y="5726921"/>
            <a:ext cx="6032715" cy="8463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00" b="1">
                <a:solidFill>
                  <a:schemeClr val="lt1"/>
                </a:solidFill>
                <a:latin typeface="Calibri"/>
                <a:ea typeface="Calibri"/>
                <a:cs typeface="Calibri"/>
                <a:sym typeface="Calibri"/>
              </a:rPr>
              <a:t>ESPNIC Administrative Office</a:t>
            </a:r>
            <a:endParaRPr sz="700" b="0">
              <a:solidFill>
                <a:schemeClr val="lt1"/>
              </a:solidFill>
              <a:latin typeface="Calibri"/>
              <a:ea typeface="Calibri"/>
              <a:cs typeface="Calibri"/>
              <a:sym typeface="Calibri"/>
            </a:endParaRPr>
          </a:p>
          <a:p>
            <a:pPr marL="0" marR="0" lvl="0" indent="0" algn="l" rtl="0">
              <a:spcBef>
                <a:spcPts val="0"/>
              </a:spcBef>
              <a:spcAft>
                <a:spcPts val="0"/>
              </a:spcAft>
              <a:buNone/>
            </a:pPr>
            <a:r>
              <a:rPr lang="en-GB" sz="700" b="0">
                <a:solidFill>
                  <a:schemeClr val="lt1"/>
                </a:solidFill>
                <a:latin typeface="Calibri"/>
                <a:ea typeface="Calibri"/>
                <a:cs typeface="Calibri"/>
                <a:sym typeface="Calibri"/>
              </a:rPr>
              <a:t>c/o Kenes International Organizers of Congresses S.A</a:t>
            </a:r>
            <a:endParaRPr sz="1800"/>
          </a:p>
          <a:p>
            <a:pPr marL="0" marR="0" lvl="0" indent="0" algn="l" rtl="0">
              <a:spcBef>
                <a:spcPts val="0"/>
              </a:spcBef>
              <a:spcAft>
                <a:spcPts val="0"/>
              </a:spcAft>
              <a:buNone/>
            </a:pPr>
            <a:r>
              <a:rPr lang="en-GB" sz="700" b="0">
                <a:solidFill>
                  <a:schemeClr val="lt1"/>
                </a:solidFill>
                <a:latin typeface="Calibri"/>
                <a:ea typeface="Calibri"/>
                <a:cs typeface="Calibri"/>
                <a:sym typeface="Calibri"/>
              </a:rPr>
              <a:t>7, Rue Francois-Versonnex, 1207 Geneva, Switzerland</a:t>
            </a:r>
            <a:endParaRPr sz="1800"/>
          </a:p>
          <a:p>
            <a:pPr marL="0" marR="0" lvl="0" indent="0" algn="l" rtl="0">
              <a:spcBef>
                <a:spcPts val="0"/>
              </a:spcBef>
              <a:spcAft>
                <a:spcPts val="0"/>
              </a:spcAft>
              <a:buNone/>
            </a:pPr>
            <a:r>
              <a:rPr lang="en-GB" sz="700" b="0">
                <a:solidFill>
                  <a:schemeClr val="lt1"/>
                </a:solidFill>
                <a:latin typeface="Calibri"/>
                <a:ea typeface="Calibri"/>
                <a:cs typeface="Calibri"/>
                <a:sym typeface="Calibri"/>
              </a:rPr>
              <a:t>Tel:  +41 22 906 9178        </a:t>
            </a:r>
            <a:endParaRPr sz="1800"/>
          </a:p>
          <a:p>
            <a:pPr marL="0" marR="0" lvl="0" indent="0" algn="l" rtl="0">
              <a:spcBef>
                <a:spcPts val="0"/>
              </a:spcBef>
              <a:spcAft>
                <a:spcPts val="0"/>
              </a:spcAft>
              <a:buNone/>
            </a:pPr>
            <a:r>
              <a:rPr lang="en-GB" sz="700" b="0">
                <a:solidFill>
                  <a:schemeClr val="lt1"/>
                </a:solidFill>
                <a:latin typeface="Calibri"/>
                <a:ea typeface="Calibri"/>
                <a:cs typeface="Calibri"/>
                <a:sym typeface="Calibri"/>
              </a:rPr>
              <a:t>Fax: +41 22 732 2607</a:t>
            </a:r>
            <a:endParaRPr sz="1800"/>
          </a:p>
          <a:p>
            <a:pPr marL="0" marR="0" lvl="0" indent="0" algn="l" rtl="0">
              <a:spcBef>
                <a:spcPts val="0"/>
              </a:spcBef>
              <a:spcAft>
                <a:spcPts val="0"/>
              </a:spcAft>
              <a:buNone/>
            </a:pPr>
            <a:r>
              <a:rPr lang="en-GB" sz="700" b="0">
                <a:solidFill>
                  <a:schemeClr val="lt1"/>
                </a:solidFill>
                <a:latin typeface="Calibri"/>
                <a:ea typeface="Calibri"/>
                <a:cs typeface="Calibri"/>
                <a:sym typeface="Calibri"/>
              </a:rPr>
              <a:t>Email: info@espnic-online.orgwww</a:t>
            </a:r>
            <a:endParaRPr sz="700" b="0">
              <a:solidFill>
                <a:schemeClr val="lt1"/>
              </a:solidFill>
              <a:latin typeface="Calibri"/>
              <a:ea typeface="Calibri"/>
              <a:cs typeface="Calibri"/>
              <a:sym typeface="Calibri"/>
            </a:endParaRPr>
          </a:p>
          <a:p>
            <a:pPr marL="0" marR="0" lvl="0" indent="0" algn="l" rtl="0">
              <a:spcBef>
                <a:spcPts val="0"/>
              </a:spcBef>
              <a:spcAft>
                <a:spcPts val="0"/>
              </a:spcAft>
              <a:buNone/>
            </a:pPr>
            <a:r>
              <a:rPr lang="en-GB" sz="700" b="0">
                <a:solidFill>
                  <a:schemeClr val="lt1"/>
                </a:solidFill>
                <a:latin typeface="Calibri"/>
                <a:ea typeface="Calibri"/>
                <a:cs typeface="Calibri"/>
                <a:sym typeface="Calibri"/>
              </a:rPr>
              <a:t>Website: espnic-online.org</a:t>
            </a:r>
            <a:endParaRPr sz="700" b="0">
              <a:solidFill>
                <a:schemeClr val="lt1"/>
              </a:solidFill>
              <a:latin typeface="Calibri"/>
              <a:ea typeface="Calibri"/>
              <a:cs typeface="Calibri"/>
              <a:sym typeface="Calibri"/>
            </a:endParaRPr>
          </a:p>
        </p:txBody>
      </p:sp>
      <p:sp>
        <p:nvSpPr>
          <p:cNvPr id="28" name="Google Shape;28;p4"/>
          <p:cNvSpPr txBox="1"/>
          <p:nvPr/>
        </p:nvSpPr>
        <p:spPr>
          <a:xfrm>
            <a:off x="497236" y="6648768"/>
            <a:ext cx="6032715" cy="2154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baseline="30000">
                <a:solidFill>
                  <a:schemeClr val="lt1"/>
                </a:solidFill>
                <a:latin typeface="Calibri"/>
                <a:ea typeface="Calibri"/>
                <a:cs typeface="Calibri"/>
                <a:sym typeface="Calibri"/>
              </a:rPr>
              <a:t>© ESPNIC European Society of Paediatric and Neonatal Intensive Care © All rights reserved</a:t>
            </a:r>
            <a:endParaRPr sz="1800"/>
          </a:p>
        </p:txBody>
      </p:sp>
      <p:pic>
        <p:nvPicPr>
          <p:cNvPr id="29" name="Google Shape;29;p4"/>
          <p:cNvPicPr preferRelativeResize="0"/>
          <p:nvPr/>
        </p:nvPicPr>
        <p:blipFill rotWithShape="1">
          <a:blip r:embed="rId2">
            <a:alphaModFix/>
          </a:blip>
          <a:srcRect/>
          <a:stretch/>
        </p:blipFill>
        <p:spPr>
          <a:xfrm>
            <a:off x="414580" y="4889715"/>
            <a:ext cx="1646653" cy="706135"/>
          </a:xfrm>
          <a:prstGeom prst="rect">
            <a:avLst/>
          </a:prstGeom>
          <a:noFill/>
          <a:ln>
            <a:noFill/>
          </a:ln>
        </p:spPr>
      </p:pic>
      <p:sp>
        <p:nvSpPr>
          <p:cNvPr id="30" name="Google Shape;30;p4"/>
          <p:cNvSpPr txBox="1"/>
          <p:nvPr/>
        </p:nvSpPr>
        <p:spPr>
          <a:xfrm>
            <a:off x="0" y="2828792"/>
            <a:ext cx="12192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lt1"/>
                </a:solidFill>
                <a:latin typeface="Calibri"/>
                <a:ea typeface="Calibri"/>
                <a:cs typeface="Calibri"/>
                <a:sym typeface="Calibri"/>
              </a:rPr>
              <a:t>THANK YOU!</a:t>
            </a:r>
            <a:endParaRPr sz="1800"/>
          </a:p>
        </p:txBody>
      </p:sp>
    </p:spTree>
    <p:extLst>
      <p:ext uri="{BB962C8B-B14F-4D97-AF65-F5344CB8AC3E}">
        <p14:creationId xmlns:p14="http://schemas.microsoft.com/office/powerpoint/2010/main" val="353788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
        <p:cNvGrpSpPr/>
        <p:nvPr/>
      </p:nvGrpSpPr>
      <p:grpSpPr>
        <a:xfrm>
          <a:off x="0" y="0"/>
          <a:ext cx="0" cy="0"/>
          <a:chOff x="0" y="0"/>
          <a:chExt cx="0" cy="0"/>
        </a:xfrm>
      </p:grpSpPr>
      <p:sp>
        <p:nvSpPr>
          <p:cNvPr id="32" name="Google Shape;32;p5"/>
          <p:cNvSpPr/>
          <p:nvPr/>
        </p:nvSpPr>
        <p:spPr>
          <a:xfrm rot="10800000" flipH="1">
            <a:off x="-1" y="0"/>
            <a:ext cx="6023676" cy="6858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350">
              <a:latin typeface="Calibri"/>
              <a:ea typeface="Calibri"/>
              <a:cs typeface="Calibri"/>
              <a:sym typeface="Calibri"/>
            </a:endParaRPr>
          </a:p>
        </p:txBody>
      </p:sp>
      <p:pic>
        <p:nvPicPr>
          <p:cNvPr id="33" name="Google Shape;33;p5"/>
          <p:cNvPicPr preferRelativeResize="0"/>
          <p:nvPr/>
        </p:nvPicPr>
        <p:blipFill rotWithShape="1">
          <a:blip r:embed="rId2">
            <a:alphaModFix/>
          </a:blip>
          <a:srcRect/>
          <a:stretch/>
        </p:blipFill>
        <p:spPr>
          <a:xfrm>
            <a:off x="1" y="0"/>
            <a:ext cx="6087292" cy="6858000"/>
          </a:xfrm>
          <a:prstGeom prst="rect">
            <a:avLst/>
          </a:prstGeom>
          <a:noFill/>
          <a:ln>
            <a:noFill/>
          </a:ln>
        </p:spPr>
      </p:pic>
      <p:sp>
        <p:nvSpPr>
          <p:cNvPr id="34" name="Google Shape;34;p5"/>
          <p:cNvSpPr/>
          <p:nvPr/>
        </p:nvSpPr>
        <p:spPr>
          <a:xfrm rot="10800000" flipH="1">
            <a:off x="6023675" y="7750"/>
            <a:ext cx="6168325" cy="6858000"/>
          </a:xfrm>
          <a:prstGeom prst="rect">
            <a:avLst/>
          </a:prstGeom>
          <a:solidFill>
            <a:srgbClr val="5088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latin typeface="Calibri"/>
              <a:ea typeface="Calibri"/>
              <a:cs typeface="Calibri"/>
              <a:sym typeface="Calibri"/>
            </a:endParaRPr>
          </a:p>
        </p:txBody>
      </p:sp>
      <p:sp>
        <p:nvSpPr>
          <p:cNvPr id="35" name="Google Shape;35;p5"/>
          <p:cNvSpPr txBox="1">
            <a:spLocks noGrp="1"/>
          </p:cNvSpPr>
          <p:nvPr>
            <p:ph type="title"/>
          </p:nvPr>
        </p:nvSpPr>
        <p:spPr>
          <a:xfrm>
            <a:off x="6520912" y="1976034"/>
            <a:ext cx="4338235" cy="23634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16228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6"/>
        <p:cNvGrpSpPr/>
        <p:nvPr/>
      </p:nvGrpSpPr>
      <p:grpSpPr>
        <a:xfrm>
          <a:off x="0" y="0"/>
          <a:ext cx="0" cy="0"/>
          <a:chOff x="0" y="0"/>
          <a:chExt cx="0" cy="0"/>
        </a:xfrm>
      </p:grpSpPr>
      <p:sp>
        <p:nvSpPr>
          <p:cNvPr id="37" name="Google Shape;37;p6"/>
          <p:cNvSpPr/>
          <p:nvPr/>
        </p:nvSpPr>
        <p:spPr>
          <a:xfrm rot="10800000" flipH="1">
            <a:off x="-1" y="0"/>
            <a:ext cx="6023676" cy="6858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350">
              <a:latin typeface="Calibri"/>
              <a:ea typeface="Calibri"/>
              <a:cs typeface="Calibri"/>
              <a:sym typeface="Calibri"/>
            </a:endParaRPr>
          </a:p>
        </p:txBody>
      </p:sp>
      <p:pic>
        <p:nvPicPr>
          <p:cNvPr id="38" name="Google Shape;38;p6"/>
          <p:cNvPicPr preferRelativeResize="0"/>
          <p:nvPr/>
        </p:nvPicPr>
        <p:blipFill rotWithShape="1">
          <a:blip r:embed="rId2">
            <a:alphaModFix/>
          </a:blip>
          <a:srcRect/>
          <a:stretch/>
        </p:blipFill>
        <p:spPr>
          <a:xfrm>
            <a:off x="1" y="0"/>
            <a:ext cx="6087292" cy="6858000"/>
          </a:xfrm>
          <a:prstGeom prst="rect">
            <a:avLst/>
          </a:prstGeom>
          <a:noFill/>
          <a:ln>
            <a:noFill/>
          </a:ln>
        </p:spPr>
      </p:pic>
      <p:sp>
        <p:nvSpPr>
          <p:cNvPr id="39" name="Google Shape;39;p6"/>
          <p:cNvSpPr/>
          <p:nvPr/>
        </p:nvSpPr>
        <p:spPr>
          <a:xfrm rot="10800000" flipH="1">
            <a:off x="6023675" y="0"/>
            <a:ext cx="6168325" cy="6858000"/>
          </a:xfrm>
          <a:prstGeom prst="rect">
            <a:avLst/>
          </a:prstGeom>
          <a:solidFill>
            <a:srgbClr val="5088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latin typeface="Calibri"/>
              <a:ea typeface="Calibri"/>
              <a:cs typeface="Calibri"/>
              <a:sym typeface="Calibri"/>
            </a:endParaRPr>
          </a:p>
        </p:txBody>
      </p:sp>
      <p:sp>
        <p:nvSpPr>
          <p:cNvPr id="40" name="Google Shape;40;p6"/>
          <p:cNvSpPr txBox="1">
            <a:spLocks noGrp="1"/>
          </p:cNvSpPr>
          <p:nvPr>
            <p:ph type="title"/>
          </p:nvPr>
        </p:nvSpPr>
        <p:spPr>
          <a:xfrm>
            <a:off x="6520912" y="1976034"/>
            <a:ext cx="4338235" cy="23634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431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1"/>
        <p:cNvGrpSpPr/>
        <p:nvPr/>
      </p:nvGrpSpPr>
      <p:grpSpPr>
        <a:xfrm>
          <a:off x="0" y="0"/>
          <a:ext cx="0" cy="0"/>
          <a:chOff x="0" y="0"/>
          <a:chExt cx="0" cy="0"/>
        </a:xfrm>
      </p:grpSpPr>
      <p:sp>
        <p:nvSpPr>
          <p:cNvPr id="42" name="Google Shape;42;p7"/>
          <p:cNvSpPr/>
          <p:nvPr/>
        </p:nvSpPr>
        <p:spPr>
          <a:xfrm rot="10800000" flipH="1">
            <a:off x="6023675" y="0"/>
            <a:ext cx="6168325" cy="6858000"/>
          </a:xfrm>
          <a:prstGeom prst="rect">
            <a:avLst/>
          </a:prstGeom>
          <a:solidFill>
            <a:srgbClr val="5088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latin typeface="Calibri"/>
              <a:ea typeface="Calibri"/>
              <a:cs typeface="Calibri"/>
              <a:sym typeface="Calibri"/>
            </a:endParaRPr>
          </a:p>
        </p:txBody>
      </p:sp>
      <p:pic>
        <p:nvPicPr>
          <p:cNvPr id="43" name="Google Shape;43;p7"/>
          <p:cNvPicPr preferRelativeResize="0"/>
          <p:nvPr/>
        </p:nvPicPr>
        <p:blipFill rotWithShape="1">
          <a:blip r:embed="rId2">
            <a:alphaModFix/>
          </a:blip>
          <a:srcRect/>
          <a:stretch/>
        </p:blipFill>
        <p:spPr>
          <a:xfrm>
            <a:off x="1" y="0"/>
            <a:ext cx="6087292" cy="6858000"/>
          </a:xfrm>
          <a:prstGeom prst="rect">
            <a:avLst/>
          </a:prstGeom>
          <a:noFill/>
          <a:ln>
            <a:noFill/>
          </a:ln>
        </p:spPr>
      </p:pic>
      <p:sp>
        <p:nvSpPr>
          <p:cNvPr id="44" name="Google Shape;44;p7"/>
          <p:cNvSpPr txBox="1">
            <a:spLocks noGrp="1"/>
          </p:cNvSpPr>
          <p:nvPr>
            <p:ph type="title"/>
          </p:nvPr>
        </p:nvSpPr>
        <p:spPr>
          <a:xfrm>
            <a:off x="6520912" y="1976034"/>
            <a:ext cx="4338235" cy="23634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4108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037069E1-5B73-4177-82E6-CFBE3F3E0649}"/>
              </a:ext>
            </a:extLst>
          </p:cNvPr>
          <p:cNvSpPr>
            <a:spLocks noGrp="1"/>
          </p:cNvSpPr>
          <p:nvPr>
            <p:ph type="sldNum" sz="quarter" idx="12"/>
          </p:nvPr>
        </p:nvSpPr>
        <p:spPr>
          <a:xfrm>
            <a:off x="9276429" y="6498398"/>
            <a:ext cx="2743200" cy="365125"/>
          </a:xfrm>
        </p:spPr>
        <p:txBody>
          <a:bodyPr/>
          <a:lstStyle/>
          <a:p>
            <a:fld id="{B33FBB1A-A525-AF4D-8C8D-DF1E08EF2F8D}" type="slidenum">
              <a:rPr lang="en-US" smtClean="0"/>
              <a:pPr/>
              <a:t>‹nº›</a:t>
            </a:fld>
            <a:endParaRPr lang="en-US" dirty="0"/>
          </a:p>
        </p:txBody>
      </p:sp>
      <p:sp>
        <p:nvSpPr>
          <p:cNvPr id="8" name="TextBox 7">
            <a:extLst>
              <a:ext uri="{FF2B5EF4-FFF2-40B4-BE49-F238E27FC236}">
                <a16:creationId xmlns:a16="http://schemas.microsoft.com/office/drawing/2014/main" id="{693E5121-5BE2-4487-9A90-ED12A15EEC5D}"/>
              </a:ext>
            </a:extLst>
          </p:cNvPr>
          <p:cNvSpPr txBox="1"/>
          <p:nvPr/>
        </p:nvSpPr>
        <p:spPr>
          <a:xfrm>
            <a:off x="199009" y="6510264"/>
            <a:ext cx="7861915" cy="261610"/>
          </a:xfrm>
          <a:prstGeom prst="rect">
            <a:avLst/>
          </a:prstGeom>
          <a:noFill/>
        </p:spPr>
        <p:txBody>
          <a:bodyPr wrap="square" rtlCol="0">
            <a:spAutoFit/>
          </a:bodyPr>
          <a:lstStyle/>
          <a:p>
            <a:r>
              <a:rPr lang="en-US" sz="1100" b="1" kern="1200" dirty="0">
                <a:solidFill>
                  <a:srgbClr val="5088C7"/>
                </a:solidFill>
                <a:latin typeface="+mn-lt"/>
                <a:ea typeface="+mn-ea"/>
                <a:cs typeface="+mn-cs"/>
              </a:rPr>
              <a:t>European Society of Paediatric Neonatal Intensive Care                                                          </a:t>
            </a:r>
            <a:endParaRPr lang="en-US" sz="1100" b="1" dirty="0">
              <a:solidFill>
                <a:srgbClr val="5088C7"/>
              </a:solidFill>
            </a:endParaRPr>
          </a:p>
        </p:txBody>
      </p:sp>
    </p:spTree>
    <p:extLst>
      <p:ext uri="{BB962C8B-B14F-4D97-AF65-F5344CB8AC3E}">
        <p14:creationId xmlns:p14="http://schemas.microsoft.com/office/powerpoint/2010/main" val="214987272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5"/>
        <p:cNvGrpSpPr/>
        <p:nvPr/>
      </p:nvGrpSpPr>
      <p:grpSpPr>
        <a:xfrm>
          <a:off x="0" y="0"/>
          <a:ext cx="0" cy="0"/>
          <a:chOff x="0" y="0"/>
          <a:chExt cx="0" cy="0"/>
        </a:xfrm>
      </p:grpSpPr>
      <p:pic>
        <p:nvPicPr>
          <p:cNvPr id="46" name="Google Shape;46;p8"/>
          <p:cNvPicPr preferRelativeResize="0"/>
          <p:nvPr/>
        </p:nvPicPr>
        <p:blipFill rotWithShape="1">
          <a:blip r:embed="rId2">
            <a:alphaModFix/>
          </a:blip>
          <a:srcRect/>
          <a:stretch/>
        </p:blipFill>
        <p:spPr>
          <a:xfrm>
            <a:off x="-63617" y="0"/>
            <a:ext cx="6087292" cy="6858000"/>
          </a:xfrm>
          <a:prstGeom prst="rect">
            <a:avLst/>
          </a:prstGeom>
          <a:noFill/>
          <a:ln>
            <a:noFill/>
          </a:ln>
        </p:spPr>
      </p:pic>
      <p:sp>
        <p:nvSpPr>
          <p:cNvPr id="47" name="Google Shape;47;p8"/>
          <p:cNvSpPr/>
          <p:nvPr/>
        </p:nvSpPr>
        <p:spPr>
          <a:xfrm rot="10800000" flipH="1">
            <a:off x="6023675" y="0"/>
            <a:ext cx="6168325" cy="6858000"/>
          </a:xfrm>
          <a:prstGeom prst="rect">
            <a:avLst/>
          </a:prstGeom>
          <a:solidFill>
            <a:srgbClr val="5088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a:latin typeface="Calibri"/>
              <a:ea typeface="Calibri"/>
              <a:cs typeface="Calibri"/>
              <a:sym typeface="Calibri"/>
            </a:endParaRPr>
          </a:p>
        </p:txBody>
      </p:sp>
      <p:sp>
        <p:nvSpPr>
          <p:cNvPr id="48" name="Google Shape;48;p8"/>
          <p:cNvSpPr txBox="1">
            <a:spLocks noGrp="1"/>
          </p:cNvSpPr>
          <p:nvPr>
            <p:ph type="title"/>
          </p:nvPr>
        </p:nvSpPr>
        <p:spPr>
          <a:xfrm>
            <a:off x="6520912" y="1976034"/>
            <a:ext cx="4338235" cy="23634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91177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30419-690F-4FFD-A6BC-B204BBC685CB}"/>
              </a:ext>
            </a:extLst>
          </p:cNvPr>
          <p:cNvSpPr>
            <a:spLocks noGrp="1"/>
          </p:cNvSpPr>
          <p:nvPr>
            <p:ph type="dt" sz="half" idx="10"/>
          </p:nvPr>
        </p:nvSpPr>
        <p:spPr/>
        <p:txBody>
          <a:bodyPr/>
          <a:lstStyle/>
          <a:p>
            <a:pPr lvl="0"/>
            <a:endParaRPr lang="it-IT"/>
          </a:p>
        </p:txBody>
      </p:sp>
      <p:sp>
        <p:nvSpPr>
          <p:cNvPr id="3" name="Footer Placeholder 2">
            <a:extLst>
              <a:ext uri="{FF2B5EF4-FFF2-40B4-BE49-F238E27FC236}">
                <a16:creationId xmlns:a16="http://schemas.microsoft.com/office/drawing/2014/main" id="{B1EA35C4-B342-4575-AC78-C5BAC524A110}"/>
              </a:ext>
            </a:extLst>
          </p:cNvPr>
          <p:cNvSpPr>
            <a:spLocks noGrp="1"/>
          </p:cNvSpPr>
          <p:nvPr>
            <p:ph type="ftr" sz="quarter" idx="11"/>
          </p:nvPr>
        </p:nvSpPr>
        <p:spPr/>
        <p:txBody>
          <a:bodyPr/>
          <a:lstStyle/>
          <a:p>
            <a:pPr lvl="0"/>
            <a:endParaRPr lang="it-IT"/>
          </a:p>
        </p:txBody>
      </p:sp>
      <p:sp>
        <p:nvSpPr>
          <p:cNvPr id="4" name="Slide Number Placeholder 3">
            <a:extLst>
              <a:ext uri="{FF2B5EF4-FFF2-40B4-BE49-F238E27FC236}">
                <a16:creationId xmlns:a16="http://schemas.microsoft.com/office/drawing/2014/main" id="{46EE3E9A-D8EC-4EB9-9174-80197693A3D2}"/>
              </a:ext>
            </a:extLst>
          </p:cNvPr>
          <p:cNvSpPr>
            <a:spLocks noGrp="1"/>
          </p:cNvSpPr>
          <p:nvPr>
            <p:ph type="sldNum" sz="quarter" idx="12"/>
          </p:nvPr>
        </p:nvSpPr>
        <p:spPr/>
        <p:txBody>
          <a:bodyPr/>
          <a:lstStyle/>
          <a:p>
            <a:pPr lvl="0"/>
            <a:fld id="{A4423717-4011-4817-9FCC-BA1494D52736}" type="slidenum">
              <a:t>‹nº›</a:t>
            </a:fld>
            <a:endParaRPr lang="it-IT"/>
          </a:p>
        </p:txBody>
      </p:sp>
    </p:spTree>
    <p:extLst>
      <p:ext uri="{BB962C8B-B14F-4D97-AF65-F5344CB8AC3E}">
        <p14:creationId xmlns:p14="http://schemas.microsoft.com/office/powerpoint/2010/main" val="4246972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276429" y="6498398"/>
            <a:ext cx="2743200" cy="365125"/>
          </a:xfrm>
        </p:spPr>
        <p:txBody>
          <a:bodyPr/>
          <a:lstStyle/>
          <a:p>
            <a:fld id="{B33FBB1A-A525-AF4D-8C8D-DF1E08EF2F8D}" type="slidenum">
              <a:rPr lang="en-US" smtClean="0"/>
              <a:pPr/>
              <a:t>‹nº›</a:t>
            </a:fld>
            <a:endParaRPr lang="en-US" dirty="0"/>
          </a:p>
        </p:txBody>
      </p:sp>
      <p:sp>
        <p:nvSpPr>
          <p:cNvPr id="7" name="TextBox 6">
            <a:extLst>
              <a:ext uri="{FF2B5EF4-FFF2-40B4-BE49-F238E27FC236}">
                <a16:creationId xmlns:a16="http://schemas.microsoft.com/office/drawing/2014/main" id="{01C16A85-BA9B-4A48-9D29-CC274BA24115}"/>
              </a:ext>
            </a:extLst>
          </p:cNvPr>
          <p:cNvSpPr txBox="1"/>
          <p:nvPr/>
        </p:nvSpPr>
        <p:spPr>
          <a:xfrm>
            <a:off x="199009" y="6510264"/>
            <a:ext cx="7861915" cy="261610"/>
          </a:xfrm>
          <a:prstGeom prst="rect">
            <a:avLst/>
          </a:prstGeom>
          <a:noFill/>
        </p:spPr>
        <p:txBody>
          <a:bodyPr wrap="square" rtlCol="0">
            <a:spAutoFit/>
          </a:bodyPr>
          <a:lstStyle/>
          <a:p>
            <a:r>
              <a:rPr lang="en-US" sz="1100" b="1" kern="1200" dirty="0">
                <a:solidFill>
                  <a:srgbClr val="5088C7"/>
                </a:solidFill>
                <a:latin typeface="+mn-lt"/>
                <a:ea typeface="+mn-ea"/>
                <a:cs typeface="+mn-cs"/>
              </a:rPr>
              <a:t>European Society of Paediatric Neonatal Intensive Care                                                       </a:t>
            </a:r>
            <a:endParaRPr lang="en-US" sz="1100" b="1" dirty="0">
              <a:solidFill>
                <a:srgbClr val="5088C7"/>
              </a:solidFill>
            </a:endParaRPr>
          </a:p>
        </p:txBody>
      </p:sp>
      <p:pic>
        <p:nvPicPr>
          <p:cNvPr id="9" name="Picture 8">
            <a:extLst>
              <a:ext uri="{FF2B5EF4-FFF2-40B4-BE49-F238E27FC236}">
                <a16:creationId xmlns:a16="http://schemas.microsoft.com/office/drawing/2014/main" id="{000E1083-7F5D-47CE-84E9-8E7311BF9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8314" y="62246"/>
            <a:ext cx="1709132" cy="977237"/>
          </a:xfrm>
          <a:prstGeom prst="rect">
            <a:avLst/>
          </a:prstGeom>
        </p:spPr>
      </p:pic>
    </p:spTree>
    <p:extLst>
      <p:ext uri="{BB962C8B-B14F-4D97-AF65-F5344CB8AC3E}">
        <p14:creationId xmlns:p14="http://schemas.microsoft.com/office/powerpoint/2010/main" val="3133721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7181642A-C395-4884-8669-94FEE95B84A8}"/>
              </a:ext>
            </a:extLst>
          </p:cNvPr>
          <p:cNvSpPr>
            <a:spLocks noGrp="1"/>
          </p:cNvSpPr>
          <p:nvPr>
            <p:ph type="sldNum" sz="quarter" idx="12"/>
          </p:nvPr>
        </p:nvSpPr>
        <p:spPr>
          <a:xfrm>
            <a:off x="9276429" y="6498398"/>
            <a:ext cx="2743200" cy="365125"/>
          </a:xfrm>
        </p:spPr>
        <p:txBody>
          <a:bodyPr/>
          <a:lstStyle/>
          <a:p>
            <a:fld id="{B33FBB1A-A525-AF4D-8C8D-DF1E08EF2F8D}" type="slidenum">
              <a:rPr lang="en-US" smtClean="0"/>
              <a:pPr/>
              <a:t>‹nº›</a:t>
            </a:fld>
            <a:endParaRPr lang="en-US" dirty="0"/>
          </a:p>
        </p:txBody>
      </p:sp>
      <p:sp>
        <p:nvSpPr>
          <p:cNvPr id="8" name="TextBox 7">
            <a:extLst>
              <a:ext uri="{FF2B5EF4-FFF2-40B4-BE49-F238E27FC236}">
                <a16:creationId xmlns:a16="http://schemas.microsoft.com/office/drawing/2014/main" id="{65543D8F-F2BD-40AD-AA45-7BE2F6361B56}"/>
              </a:ext>
            </a:extLst>
          </p:cNvPr>
          <p:cNvSpPr txBox="1"/>
          <p:nvPr/>
        </p:nvSpPr>
        <p:spPr>
          <a:xfrm>
            <a:off x="199009" y="6510264"/>
            <a:ext cx="7861915" cy="261610"/>
          </a:xfrm>
          <a:prstGeom prst="rect">
            <a:avLst/>
          </a:prstGeom>
          <a:noFill/>
        </p:spPr>
        <p:txBody>
          <a:bodyPr wrap="square" rtlCol="0">
            <a:spAutoFit/>
          </a:bodyPr>
          <a:lstStyle/>
          <a:p>
            <a:r>
              <a:rPr lang="en-US" sz="1100" b="1" kern="1200" dirty="0">
                <a:solidFill>
                  <a:srgbClr val="5088C7"/>
                </a:solidFill>
                <a:latin typeface="+mn-lt"/>
                <a:ea typeface="+mn-ea"/>
                <a:cs typeface="+mn-cs"/>
              </a:rPr>
              <a:t>European Society of Paediatric Neonatal Intensive Care                                                         </a:t>
            </a:r>
            <a:endParaRPr lang="en-US" sz="1100" b="1" dirty="0">
              <a:solidFill>
                <a:srgbClr val="5088C7"/>
              </a:solidFill>
            </a:endParaRPr>
          </a:p>
        </p:txBody>
      </p:sp>
    </p:spTree>
    <p:extLst>
      <p:ext uri="{BB962C8B-B14F-4D97-AF65-F5344CB8AC3E}">
        <p14:creationId xmlns:p14="http://schemas.microsoft.com/office/powerpoint/2010/main" val="358409833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51F8ABE3-C526-4E07-9268-B5A0DF6B4C86}"/>
              </a:ext>
            </a:extLst>
          </p:cNvPr>
          <p:cNvSpPr>
            <a:spLocks noGrp="1"/>
          </p:cNvSpPr>
          <p:nvPr>
            <p:ph type="sldNum" sz="quarter" idx="12"/>
          </p:nvPr>
        </p:nvSpPr>
        <p:spPr>
          <a:xfrm>
            <a:off x="9276429" y="6498398"/>
            <a:ext cx="2743200" cy="365125"/>
          </a:xfrm>
        </p:spPr>
        <p:txBody>
          <a:bodyPr/>
          <a:lstStyle/>
          <a:p>
            <a:fld id="{B33FBB1A-A525-AF4D-8C8D-DF1E08EF2F8D}" type="slidenum">
              <a:rPr lang="en-US" smtClean="0"/>
              <a:pPr/>
              <a:t>‹nº›</a:t>
            </a:fld>
            <a:endParaRPr lang="en-US" dirty="0"/>
          </a:p>
        </p:txBody>
      </p:sp>
      <p:sp>
        <p:nvSpPr>
          <p:cNvPr id="9" name="TextBox 8">
            <a:extLst>
              <a:ext uri="{FF2B5EF4-FFF2-40B4-BE49-F238E27FC236}">
                <a16:creationId xmlns:a16="http://schemas.microsoft.com/office/drawing/2014/main" id="{74A0FEDE-1D68-4723-A1A7-01D699682224}"/>
              </a:ext>
            </a:extLst>
          </p:cNvPr>
          <p:cNvSpPr txBox="1"/>
          <p:nvPr/>
        </p:nvSpPr>
        <p:spPr>
          <a:xfrm>
            <a:off x="199009" y="6510264"/>
            <a:ext cx="7861915" cy="261610"/>
          </a:xfrm>
          <a:prstGeom prst="rect">
            <a:avLst/>
          </a:prstGeom>
          <a:noFill/>
        </p:spPr>
        <p:txBody>
          <a:bodyPr wrap="square" rtlCol="0">
            <a:spAutoFit/>
          </a:bodyPr>
          <a:lstStyle/>
          <a:p>
            <a:r>
              <a:rPr lang="en-US" sz="1100" b="1" kern="1200" dirty="0">
                <a:solidFill>
                  <a:srgbClr val="5088C7"/>
                </a:solidFill>
                <a:latin typeface="+mn-lt"/>
                <a:ea typeface="+mn-ea"/>
                <a:cs typeface="+mn-cs"/>
              </a:rPr>
              <a:t>European Society of Paediatric Neonatal Intensive Care                                                        </a:t>
            </a:r>
            <a:endParaRPr lang="en-US" sz="1100" b="1" dirty="0">
              <a:solidFill>
                <a:srgbClr val="5088C7"/>
              </a:solidFill>
            </a:endParaRPr>
          </a:p>
        </p:txBody>
      </p:sp>
    </p:spTree>
    <p:extLst>
      <p:ext uri="{BB962C8B-B14F-4D97-AF65-F5344CB8AC3E}">
        <p14:creationId xmlns:p14="http://schemas.microsoft.com/office/powerpoint/2010/main" val="221414160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0395" y="314588"/>
            <a:ext cx="10515600" cy="6291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19A80DFD-8C0D-40A8-A41C-106C1953C501}"/>
              </a:ext>
            </a:extLst>
          </p:cNvPr>
          <p:cNvSpPr>
            <a:spLocks noGrp="1"/>
          </p:cNvSpPr>
          <p:nvPr>
            <p:ph type="sldNum" sz="quarter" idx="12"/>
          </p:nvPr>
        </p:nvSpPr>
        <p:spPr>
          <a:xfrm>
            <a:off x="9276429" y="6498398"/>
            <a:ext cx="2743200" cy="365125"/>
          </a:xfrm>
        </p:spPr>
        <p:txBody>
          <a:bodyPr/>
          <a:lstStyle/>
          <a:p>
            <a:fld id="{B33FBB1A-A525-AF4D-8C8D-DF1E08EF2F8D}" type="slidenum">
              <a:rPr lang="en-US" smtClean="0"/>
              <a:pPr/>
              <a:t>‹nº›</a:t>
            </a:fld>
            <a:endParaRPr lang="en-US" dirty="0"/>
          </a:p>
        </p:txBody>
      </p:sp>
      <p:sp>
        <p:nvSpPr>
          <p:cNvPr id="11" name="TextBox 10">
            <a:extLst>
              <a:ext uri="{FF2B5EF4-FFF2-40B4-BE49-F238E27FC236}">
                <a16:creationId xmlns:a16="http://schemas.microsoft.com/office/drawing/2014/main" id="{123FEBC7-8066-4DED-88A8-EB64EBCBA0B0}"/>
              </a:ext>
            </a:extLst>
          </p:cNvPr>
          <p:cNvSpPr txBox="1"/>
          <p:nvPr/>
        </p:nvSpPr>
        <p:spPr>
          <a:xfrm>
            <a:off x="199009" y="6510264"/>
            <a:ext cx="7861915" cy="261610"/>
          </a:xfrm>
          <a:prstGeom prst="rect">
            <a:avLst/>
          </a:prstGeom>
          <a:noFill/>
        </p:spPr>
        <p:txBody>
          <a:bodyPr wrap="square" rtlCol="0">
            <a:spAutoFit/>
          </a:bodyPr>
          <a:lstStyle/>
          <a:p>
            <a:r>
              <a:rPr lang="en-US" sz="1100" b="1" kern="1200" dirty="0">
                <a:solidFill>
                  <a:srgbClr val="5088C7"/>
                </a:solidFill>
                <a:latin typeface="+mn-lt"/>
                <a:ea typeface="+mn-ea"/>
                <a:cs typeface="+mn-cs"/>
              </a:rPr>
              <a:t>European Society of Paediatric Neonatal Intensive Care                                                        </a:t>
            </a:r>
            <a:endParaRPr lang="en-US" sz="1100" b="1" dirty="0">
              <a:solidFill>
                <a:srgbClr val="5088C7"/>
              </a:solidFill>
            </a:endParaRPr>
          </a:p>
        </p:txBody>
      </p:sp>
    </p:spTree>
    <p:extLst>
      <p:ext uri="{BB962C8B-B14F-4D97-AF65-F5344CB8AC3E}">
        <p14:creationId xmlns:p14="http://schemas.microsoft.com/office/powerpoint/2010/main" val="179128766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2173" y="258595"/>
            <a:ext cx="10515600" cy="664685"/>
          </a:xfrm>
        </p:spPr>
        <p:txBody>
          <a:bodyPr>
            <a:normAutofit/>
          </a:bodyPr>
          <a:lstStyle>
            <a:lvl1pPr>
              <a:defRPr sz="320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25639" y="6516150"/>
            <a:ext cx="2743200" cy="365125"/>
          </a:xfrm>
        </p:spPr>
        <p:txBody>
          <a:bodyPr/>
          <a:lstStyle/>
          <a:p>
            <a:fld id="{C764DE79-268F-4C1A-8933-263129D2AF90}" type="datetimeFigureOut">
              <a:rPr lang="en-US" dirty="0"/>
              <a:t>6/19/23</a:t>
            </a:fld>
            <a:endParaRPr lang="en-US" dirty="0"/>
          </a:p>
        </p:txBody>
      </p:sp>
      <p:sp>
        <p:nvSpPr>
          <p:cNvPr id="4" name="Footer Placeholder 3"/>
          <p:cNvSpPr>
            <a:spLocks noGrp="1"/>
          </p:cNvSpPr>
          <p:nvPr>
            <p:ph type="ftr" sz="quarter" idx="11"/>
          </p:nvPr>
        </p:nvSpPr>
        <p:spPr>
          <a:xfrm>
            <a:off x="4038600" y="6516150"/>
            <a:ext cx="4114800" cy="365125"/>
          </a:xfrm>
        </p:spPr>
        <p:txBody>
          <a:bodyPr/>
          <a:lstStyle/>
          <a:p>
            <a:endParaRPr lang="en-US" dirty="0"/>
          </a:p>
        </p:txBody>
      </p:sp>
      <p:sp>
        <p:nvSpPr>
          <p:cNvPr id="5" name="Slide Number Placeholder 4"/>
          <p:cNvSpPr>
            <a:spLocks noGrp="1"/>
          </p:cNvSpPr>
          <p:nvPr>
            <p:ph type="sldNum" sz="quarter" idx="12"/>
          </p:nvPr>
        </p:nvSpPr>
        <p:spPr>
          <a:xfrm>
            <a:off x="9178771" y="6516150"/>
            <a:ext cx="2743200" cy="365125"/>
          </a:xfrm>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7663426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3862" y="234952"/>
            <a:ext cx="9271879" cy="530225"/>
          </a:xfrm>
        </p:spPr>
        <p:txBody>
          <a:bodyPr anchor="b"/>
          <a:lstStyle>
            <a:lvl1pPr>
              <a:defRPr sz="320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278384"/>
            <a:ext cx="6172200" cy="4582666"/>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8200" y="1314364"/>
            <a:ext cx="3932237" cy="451070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E5542FAB-893A-4B60-A4BE-48326B7574F1}"/>
              </a:ext>
            </a:extLst>
          </p:cNvPr>
          <p:cNvSpPr>
            <a:spLocks noGrp="1"/>
          </p:cNvSpPr>
          <p:nvPr>
            <p:ph type="sldNum" sz="quarter" idx="12"/>
          </p:nvPr>
        </p:nvSpPr>
        <p:spPr>
          <a:xfrm>
            <a:off x="9276429" y="6498398"/>
            <a:ext cx="2743200" cy="365125"/>
          </a:xfrm>
        </p:spPr>
        <p:txBody>
          <a:bodyPr/>
          <a:lstStyle/>
          <a:p>
            <a:fld id="{B33FBB1A-A525-AF4D-8C8D-DF1E08EF2F8D}" type="slidenum">
              <a:rPr lang="en-US" smtClean="0"/>
              <a:pPr/>
              <a:t>‹nº›</a:t>
            </a:fld>
            <a:endParaRPr lang="en-US" dirty="0"/>
          </a:p>
        </p:txBody>
      </p:sp>
      <p:sp>
        <p:nvSpPr>
          <p:cNvPr id="12" name="TextBox 11">
            <a:extLst>
              <a:ext uri="{FF2B5EF4-FFF2-40B4-BE49-F238E27FC236}">
                <a16:creationId xmlns:a16="http://schemas.microsoft.com/office/drawing/2014/main" id="{04EDB607-BC14-4357-9F0C-03D6128B459D}"/>
              </a:ext>
            </a:extLst>
          </p:cNvPr>
          <p:cNvSpPr txBox="1"/>
          <p:nvPr/>
        </p:nvSpPr>
        <p:spPr>
          <a:xfrm>
            <a:off x="199009" y="6510264"/>
            <a:ext cx="7861915" cy="261610"/>
          </a:xfrm>
          <a:prstGeom prst="rect">
            <a:avLst/>
          </a:prstGeom>
          <a:noFill/>
        </p:spPr>
        <p:txBody>
          <a:bodyPr wrap="square" rtlCol="0">
            <a:spAutoFit/>
          </a:bodyPr>
          <a:lstStyle/>
          <a:p>
            <a:r>
              <a:rPr lang="en-US" sz="1100" b="1" kern="1200" dirty="0">
                <a:solidFill>
                  <a:srgbClr val="5088C7"/>
                </a:solidFill>
                <a:latin typeface="+mn-lt"/>
                <a:ea typeface="+mn-ea"/>
                <a:cs typeface="+mn-cs"/>
              </a:rPr>
              <a:t>European Society of Paediatric Neonatal Intensive </a:t>
            </a:r>
            <a:r>
              <a:rPr lang="en-US" sz="1100" b="1" kern="1200">
                <a:solidFill>
                  <a:srgbClr val="5088C7"/>
                </a:solidFill>
                <a:latin typeface="+mn-lt"/>
                <a:ea typeface="+mn-ea"/>
                <a:cs typeface="+mn-cs"/>
              </a:rPr>
              <a:t>Care                                                          </a:t>
            </a:r>
            <a:endParaRPr lang="en-US" sz="1100" b="1" dirty="0">
              <a:solidFill>
                <a:srgbClr val="5088C7"/>
              </a:solidFill>
            </a:endParaRPr>
          </a:p>
        </p:txBody>
      </p:sp>
    </p:spTree>
    <p:extLst>
      <p:ext uri="{BB962C8B-B14F-4D97-AF65-F5344CB8AC3E}">
        <p14:creationId xmlns:p14="http://schemas.microsoft.com/office/powerpoint/2010/main" val="59874665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Rectangle 2"/>
          <p:cNvSpPr/>
          <p:nvPr/>
        </p:nvSpPr>
        <p:spPr>
          <a:xfrm flipV="1">
            <a:off x="0" y="0"/>
            <a:ext cx="12192000" cy="6858000"/>
          </a:xfrm>
          <a:prstGeom prst="rect">
            <a:avLst/>
          </a:prstGeom>
          <a:solidFill>
            <a:srgbClr val="5088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400" dirty="0">
              <a:noFill/>
            </a:endParaRPr>
          </a:p>
        </p:txBody>
      </p:sp>
      <p:sp>
        <p:nvSpPr>
          <p:cNvPr id="5" name="TextBox 4"/>
          <p:cNvSpPr txBox="1"/>
          <p:nvPr/>
        </p:nvSpPr>
        <p:spPr>
          <a:xfrm>
            <a:off x="166005" y="5471864"/>
            <a:ext cx="6032715" cy="861774"/>
          </a:xfrm>
          <a:prstGeom prst="rect">
            <a:avLst/>
          </a:prstGeom>
          <a:noFill/>
        </p:spPr>
        <p:txBody>
          <a:bodyPr wrap="square" rtlCol="0">
            <a:spAutoFit/>
          </a:bodyPr>
          <a:lstStyle/>
          <a:p>
            <a:r>
              <a:rPr lang="en-US" sz="1000" b="1" kern="1200" dirty="0">
                <a:solidFill>
                  <a:schemeClr val="bg1"/>
                </a:solidFill>
                <a:latin typeface="+mn-lt"/>
                <a:ea typeface="+mn-ea"/>
                <a:cs typeface="+mn-cs"/>
              </a:rPr>
              <a:t>ESPNIC Administrative Office</a:t>
            </a:r>
            <a:endParaRPr lang="en-US" sz="1000" b="0" kern="1200" dirty="0">
              <a:solidFill>
                <a:schemeClr val="bg1"/>
              </a:solidFill>
              <a:latin typeface="+mn-lt"/>
              <a:ea typeface="+mn-ea"/>
              <a:cs typeface="+mn-cs"/>
            </a:endParaRPr>
          </a:p>
          <a:p>
            <a:r>
              <a:rPr lang="en-US" sz="1000" b="0" kern="1200" dirty="0">
                <a:solidFill>
                  <a:schemeClr val="bg1"/>
                </a:solidFill>
                <a:latin typeface="+mn-lt"/>
                <a:ea typeface="+mn-ea"/>
                <a:cs typeface="+mn-cs"/>
              </a:rPr>
              <a:t>c/o Kenes International Organizers of Congresses S.A</a:t>
            </a:r>
          </a:p>
          <a:p>
            <a:r>
              <a:rPr lang="en-US" sz="1000" b="0" kern="1200" dirty="0">
                <a:solidFill>
                  <a:schemeClr val="bg1"/>
                </a:solidFill>
                <a:latin typeface="+mn-lt"/>
                <a:ea typeface="+mn-ea"/>
                <a:cs typeface="+mn-cs"/>
              </a:rPr>
              <a:t>7, Rue Francois-Versonnex, 1207 Geneva, Switzerland</a:t>
            </a:r>
          </a:p>
          <a:p>
            <a:r>
              <a:rPr lang="cs-CZ" sz="1000" b="0" kern="1200" dirty="0">
                <a:solidFill>
                  <a:schemeClr val="bg1"/>
                </a:solidFill>
                <a:latin typeface="+mn-lt"/>
                <a:ea typeface="+mn-ea"/>
                <a:cs typeface="+mn-cs"/>
              </a:rPr>
              <a:t>Email: </a:t>
            </a:r>
            <a:r>
              <a:rPr lang="cs-CZ" sz="1000" b="0" kern="1200" dirty="0">
                <a:solidFill>
                  <a:schemeClr val="bg1"/>
                </a:solidFill>
                <a:latin typeface="+mn-lt"/>
                <a:ea typeface="+mn-ea"/>
                <a:cs typeface="+mn-cs"/>
                <a:hlinkClick r:id="rId2">
                  <a:extLst>
                    <a:ext uri="{A12FA001-AC4F-418D-AE19-62706E023703}">
                      <ahyp:hlinkClr xmlns:ahyp="http://schemas.microsoft.com/office/drawing/2018/hyperlinkcolor" val="tx"/>
                    </a:ext>
                  </a:extLst>
                </a:hlinkClick>
              </a:rPr>
              <a:t>info@espnic</a:t>
            </a:r>
            <a:r>
              <a:rPr lang="en-US" sz="1000" b="0" kern="1200" dirty="0">
                <a:solidFill>
                  <a:schemeClr val="bg1"/>
                </a:solidFill>
                <a:latin typeface="+mn-lt"/>
                <a:ea typeface="+mn-ea"/>
                <a:cs typeface="+mn-cs"/>
                <a:hlinkClick r:id="rId2">
                  <a:extLst>
                    <a:ext uri="{A12FA001-AC4F-418D-AE19-62706E023703}">
                      <ahyp:hlinkClr xmlns:ahyp="http://schemas.microsoft.com/office/drawing/2018/hyperlinkcolor" val="tx"/>
                    </a:ext>
                  </a:extLst>
                </a:hlinkClick>
              </a:rPr>
              <a:t>.</a:t>
            </a:r>
            <a:r>
              <a:rPr lang="en-US" sz="1000" b="0" kern="1200" dirty="0" err="1">
                <a:solidFill>
                  <a:schemeClr val="bg1"/>
                </a:solidFill>
                <a:latin typeface="+mn-lt"/>
                <a:ea typeface="+mn-ea"/>
                <a:cs typeface="+mn-cs"/>
                <a:hlinkClick r:id="rId2">
                  <a:extLst>
                    <a:ext uri="{A12FA001-AC4F-418D-AE19-62706E023703}">
                      <ahyp:hlinkClr xmlns:ahyp="http://schemas.microsoft.com/office/drawing/2018/hyperlinkcolor" val="tx"/>
                    </a:ext>
                  </a:extLst>
                </a:hlinkClick>
              </a:rPr>
              <a:t>eu</a:t>
            </a:r>
            <a:endParaRPr lang="en-US" sz="1000" b="0" kern="1200" dirty="0">
              <a:solidFill>
                <a:schemeClr val="bg1"/>
              </a:solidFill>
              <a:latin typeface="+mn-lt"/>
              <a:ea typeface="+mn-ea"/>
              <a:cs typeface="+mn-cs"/>
            </a:endParaRPr>
          </a:p>
          <a:p>
            <a:r>
              <a:rPr lang="cs-CZ" sz="1000" b="0" kern="1200" dirty="0">
                <a:solidFill>
                  <a:schemeClr val="bg1"/>
                </a:solidFill>
                <a:latin typeface="+mn-lt"/>
                <a:ea typeface="+mn-ea"/>
                <a:cs typeface="+mn-cs"/>
              </a:rPr>
              <a:t>Website: espnic</a:t>
            </a:r>
            <a:r>
              <a:rPr lang="en-US" sz="1000" b="0" kern="1200" dirty="0">
                <a:solidFill>
                  <a:schemeClr val="bg1"/>
                </a:solidFill>
                <a:latin typeface="+mn-lt"/>
                <a:ea typeface="+mn-ea"/>
                <a:cs typeface="+mn-cs"/>
              </a:rPr>
              <a:t>.</a:t>
            </a:r>
            <a:r>
              <a:rPr lang="en-US" sz="1000" b="0" kern="1200" dirty="0" err="1">
                <a:solidFill>
                  <a:schemeClr val="bg1"/>
                </a:solidFill>
                <a:latin typeface="+mn-lt"/>
                <a:ea typeface="+mn-ea"/>
                <a:cs typeface="+mn-cs"/>
              </a:rPr>
              <a:t>eu</a:t>
            </a:r>
            <a:endParaRPr lang="cs-CZ" sz="1000" b="0" kern="1200" dirty="0">
              <a:solidFill>
                <a:schemeClr val="bg1"/>
              </a:solidFill>
              <a:latin typeface="+mn-lt"/>
              <a:ea typeface="+mn-ea"/>
              <a:cs typeface="+mn-cs"/>
            </a:endParaRPr>
          </a:p>
        </p:txBody>
      </p:sp>
      <p:sp>
        <p:nvSpPr>
          <p:cNvPr id="6" name="TextBox 5"/>
          <p:cNvSpPr txBox="1"/>
          <p:nvPr/>
        </p:nvSpPr>
        <p:spPr>
          <a:xfrm>
            <a:off x="166005" y="6554724"/>
            <a:ext cx="6131424" cy="200119"/>
          </a:xfrm>
          <a:prstGeom prst="rect">
            <a:avLst/>
          </a:prstGeom>
          <a:noFill/>
        </p:spPr>
        <p:txBody>
          <a:bodyPr wrap="square" rtlCol="0">
            <a:spAutoFit/>
          </a:bodyPr>
          <a:lstStyle/>
          <a:p>
            <a:pPr rtl="0"/>
            <a:r>
              <a:rPr lang="en-GB" sz="1051" b="0" i="0" u="none" strike="noStrike" kern="1200" baseline="30000" dirty="0">
                <a:solidFill>
                  <a:schemeClr val="bg1"/>
                </a:solidFill>
                <a:latin typeface="+mn-lt"/>
                <a:ea typeface="+mn-ea"/>
                <a:cs typeface="+mn-cs"/>
              </a:rPr>
              <a:t>© ESPNIC European Society of Paediatric and Neonatal Intensive Care © All rights reserved</a:t>
            </a:r>
          </a:p>
        </p:txBody>
      </p:sp>
      <p:sp>
        <p:nvSpPr>
          <p:cNvPr id="8" name="TextBox 7"/>
          <p:cNvSpPr txBox="1"/>
          <p:nvPr/>
        </p:nvSpPr>
        <p:spPr>
          <a:xfrm>
            <a:off x="0" y="2828794"/>
            <a:ext cx="12192000" cy="584775"/>
          </a:xfrm>
          <a:prstGeom prst="rect">
            <a:avLst/>
          </a:prstGeom>
          <a:noFill/>
        </p:spPr>
        <p:txBody>
          <a:bodyPr wrap="square" rtlCol="0">
            <a:spAutoFit/>
          </a:bodyPr>
          <a:lstStyle/>
          <a:p>
            <a:pPr algn="ctr"/>
            <a:r>
              <a:rPr lang="en-US" sz="3200" dirty="0">
                <a:solidFill>
                  <a:schemeClr val="bg1"/>
                </a:solidFill>
              </a:rPr>
              <a:t>THANK YOU!</a:t>
            </a:r>
          </a:p>
        </p:txBody>
      </p:sp>
      <p:pic>
        <p:nvPicPr>
          <p:cNvPr id="9" name="Picture 8">
            <a:extLst>
              <a:ext uri="{FF2B5EF4-FFF2-40B4-BE49-F238E27FC236}">
                <a16:creationId xmlns:a16="http://schemas.microsoft.com/office/drawing/2014/main" id="{69E7E9CB-1914-43CD-AF47-A2DD9068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05" y="4196843"/>
            <a:ext cx="1642152" cy="938940"/>
          </a:xfrm>
          <a:prstGeom prst="rect">
            <a:avLst/>
          </a:prstGeom>
        </p:spPr>
      </p:pic>
    </p:spTree>
    <p:extLst>
      <p:ext uri="{BB962C8B-B14F-4D97-AF65-F5344CB8AC3E}">
        <p14:creationId xmlns:p14="http://schemas.microsoft.com/office/powerpoint/2010/main" val="35024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9.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6/19/23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pic>
        <p:nvPicPr>
          <p:cNvPr id="7" name="Picture 6">
            <a:extLst>
              <a:ext uri="{FF2B5EF4-FFF2-40B4-BE49-F238E27FC236}">
                <a16:creationId xmlns:a16="http://schemas.microsoft.com/office/drawing/2014/main" id="{FE63E4AC-57C8-4E43-937C-F1620AE15C2E}"/>
              </a:ext>
            </a:extLst>
          </p:cNvPr>
          <p:cNvPicPr>
            <a:picLocks noChangeAspect="1"/>
          </p:cNvPicPr>
          <p:nvPr/>
        </p:nvPicPr>
        <p:blipFill>
          <a:blip r:embed="rId15"/>
          <a:stretch>
            <a:fillRect/>
          </a:stretch>
        </p:blipFill>
        <p:spPr>
          <a:xfrm>
            <a:off x="0" y="6104395"/>
            <a:ext cx="12192000" cy="694944"/>
          </a:xfrm>
          <a:prstGeom prst="rect">
            <a:avLst/>
          </a:prstGeom>
        </p:spPr>
      </p:pic>
      <p:sp>
        <p:nvSpPr>
          <p:cNvPr id="8" name="Rectangle 7">
            <a:extLst>
              <a:ext uri="{FF2B5EF4-FFF2-40B4-BE49-F238E27FC236}">
                <a16:creationId xmlns:a16="http://schemas.microsoft.com/office/drawing/2014/main" id="{61A168CB-4F1D-6B4E-99D5-C683EFBBD2DE}"/>
              </a:ext>
            </a:extLst>
          </p:cNvPr>
          <p:cNvSpPr/>
          <p:nvPr/>
        </p:nvSpPr>
        <p:spPr>
          <a:xfrm flipV="1">
            <a:off x="0" y="-1"/>
            <a:ext cx="12192000" cy="1139125"/>
          </a:xfrm>
          <a:prstGeom prst="rect">
            <a:avLst/>
          </a:prstGeom>
          <a:solidFill>
            <a:srgbClr val="5088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
        <p:nvSpPr>
          <p:cNvPr id="2" name="Title Placeholder 1"/>
          <p:cNvSpPr>
            <a:spLocks noGrp="1"/>
          </p:cNvSpPr>
          <p:nvPr>
            <p:ph type="title"/>
          </p:nvPr>
        </p:nvSpPr>
        <p:spPr>
          <a:xfrm>
            <a:off x="314417" y="182563"/>
            <a:ext cx="10515600" cy="773999"/>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301232922"/>
      </p:ext>
    </p:extLst>
  </p:cSld>
  <p:clrMap bg1="lt1" tx1="dk1" bg2="lt2" tx2="dk2" accent1="accent1" accent2="accent2" accent3="accent3" accent4="accent4" accent5="accent5" accent6="accent6" hlink="hlink" folHlink="folHlink"/>
  <p:sldLayoutIdLst>
    <p:sldLayoutId id="2147483684" r:id="rId1"/>
    <p:sldLayoutId id="2147483669" r:id="rId2"/>
    <p:sldLayoutId id="2147483670" r:id="rId3"/>
    <p:sldLayoutId id="2147483671" r:id="rId4"/>
    <p:sldLayoutId id="2147483672" r:id="rId5"/>
    <p:sldLayoutId id="2147483673" r:id="rId6"/>
    <p:sldLayoutId id="2147483674" r:id="rId7"/>
    <p:sldLayoutId id="2147483677" r:id="rId8"/>
    <p:sldLayoutId id="2147483682" r:id="rId9"/>
    <p:sldLayoutId id="2147483664" r:id="rId10"/>
    <p:sldLayoutId id="2147483683" r:id="rId11"/>
    <p:sldLayoutId id="2147483665" r:id="rId12"/>
    <p:sldLayoutId id="2147483667" r:id="rId13"/>
  </p:sldLayoutIdLst>
  <p:hf hdr="0" ftr="0" dt="0"/>
  <p:txStyles>
    <p:titleStyle>
      <a:lvl1pPr algn="l" defTabSz="914377"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0">
            <a:alphaModFix/>
          </a:blip>
          <a:srcRect/>
          <a:stretch/>
        </p:blipFill>
        <p:spPr>
          <a:xfrm>
            <a:off x="0" y="6104395"/>
            <a:ext cx="12192000" cy="694944"/>
          </a:xfrm>
          <a:prstGeom prst="rect">
            <a:avLst/>
          </a:prstGeom>
          <a:noFill/>
          <a:ln>
            <a:noFill/>
          </a:ln>
        </p:spPr>
      </p:pic>
      <p:sp>
        <p:nvSpPr>
          <p:cNvPr id="11" name="Google Shape;11;p1"/>
          <p:cNvSpPr/>
          <p:nvPr/>
        </p:nvSpPr>
        <p:spPr>
          <a:xfrm rot="10800000" flipH="1">
            <a:off x="0" y="-1"/>
            <a:ext cx="12192000" cy="1139125"/>
          </a:xfrm>
          <a:prstGeom prst="rect">
            <a:avLst/>
          </a:prstGeom>
          <a:solidFill>
            <a:srgbClr val="5088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50" b="0" i="0" u="none" strike="noStrike" cap="none">
              <a:latin typeface="Calibri"/>
              <a:ea typeface="Calibri"/>
              <a:cs typeface="Calibri"/>
              <a:sym typeface="Calibri"/>
            </a:endParaRPr>
          </a:p>
        </p:txBody>
      </p:sp>
      <p:sp>
        <p:nvSpPr>
          <p:cNvPr id="12" name="Google Shape;12;p1"/>
          <p:cNvSpPr txBox="1">
            <a:spLocks noGrp="1"/>
          </p:cNvSpPr>
          <p:nvPr>
            <p:ph type="title"/>
          </p:nvPr>
        </p:nvSpPr>
        <p:spPr>
          <a:xfrm>
            <a:off x="838201" y="0"/>
            <a:ext cx="8801745" cy="103838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500"/>
              <a:buFont typeface="Calibri"/>
              <a:buNone/>
              <a:defRPr sz="35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838200" y="1275435"/>
            <a:ext cx="9721312" cy="493938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414140"/>
              </a:buClr>
              <a:buSzPts val="2800"/>
              <a:buFont typeface="Arial"/>
              <a:buChar char="•"/>
              <a:defRPr sz="2800" b="0" i="0" u="none" strike="noStrike" cap="none">
                <a:solidFill>
                  <a:srgbClr val="414140"/>
                </a:solidFill>
                <a:latin typeface="Calibri"/>
                <a:ea typeface="Calibri"/>
                <a:cs typeface="Calibri"/>
                <a:sym typeface="Calibri"/>
              </a:defRPr>
            </a:lvl1pPr>
            <a:lvl2pPr marL="914400" marR="0" lvl="1" indent="-381000" algn="l" rtl="0">
              <a:lnSpc>
                <a:spcPct val="90000"/>
              </a:lnSpc>
              <a:spcBef>
                <a:spcPts val="500"/>
              </a:spcBef>
              <a:spcAft>
                <a:spcPts val="0"/>
              </a:spcAft>
              <a:buClr>
                <a:srgbClr val="414140"/>
              </a:buClr>
              <a:buSzPts val="2400"/>
              <a:buFont typeface="Arial"/>
              <a:buChar char="•"/>
              <a:defRPr sz="2400" b="0" i="0" u="none" strike="noStrike" cap="none">
                <a:solidFill>
                  <a:srgbClr val="41414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414140"/>
              </a:buClr>
              <a:buSzPts val="2000"/>
              <a:buFont typeface="Arial"/>
              <a:buChar char="•"/>
              <a:defRPr sz="2000" b="0" i="0" u="none" strike="noStrike" cap="none">
                <a:solidFill>
                  <a:srgbClr val="41414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414140"/>
              </a:buClr>
              <a:buSzPts val="1800"/>
              <a:buFont typeface="Arial"/>
              <a:buChar char="•"/>
              <a:defRPr sz="1800" b="0" i="0" u="none" strike="noStrike" cap="none">
                <a:solidFill>
                  <a:srgbClr val="41414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414140"/>
              </a:buClr>
              <a:buSzPts val="1800"/>
              <a:buFont typeface="Arial"/>
              <a:buChar char="•"/>
              <a:defRPr sz="1800" b="0" i="0" u="none" strike="noStrike" cap="none">
                <a:solidFill>
                  <a:srgbClr val="41414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1346826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90D119-8C11-4D47-8AB7-8AA7A33D2DD1}"/>
              </a:ext>
            </a:extLst>
          </p:cNvPr>
          <p:cNvSpPr txBox="1"/>
          <p:nvPr/>
        </p:nvSpPr>
        <p:spPr>
          <a:xfrm>
            <a:off x="1751941" y="5690631"/>
            <a:ext cx="8101011" cy="523220"/>
          </a:xfrm>
          <a:prstGeom prst="rect">
            <a:avLst/>
          </a:prstGeom>
          <a:noFill/>
        </p:spPr>
        <p:txBody>
          <a:bodyPr wrap="square" rtlCol="0">
            <a:spAutoFit/>
          </a:bodyPr>
          <a:lstStyle/>
          <a:p>
            <a:r>
              <a:rPr lang="en-US" sz="2800" dirty="0">
                <a:solidFill>
                  <a:schemeClr val="bg1"/>
                </a:solidFill>
              </a:rPr>
              <a:t>Date: 19.06.23</a:t>
            </a:r>
          </a:p>
        </p:txBody>
      </p:sp>
      <p:cxnSp>
        <p:nvCxnSpPr>
          <p:cNvPr id="4" name="Straight Connector 3">
            <a:extLst>
              <a:ext uri="{FF2B5EF4-FFF2-40B4-BE49-F238E27FC236}">
                <a16:creationId xmlns:a16="http://schemas.microsoft.com/office/drawing/2014/main" id="{5B9C5D62-9AEB-4511-86C5-C7DC25271912}"/>
              </a:ext>
            </a:extLst>
          </p:cNvPr>
          <p:cNvCxnSpPr/>
          <p:nvPr/>
        </p:nvCxnSpPr>
        <p:spPr>
          <a:xfrm>
            <a:off x="1802218" y="5520955"/>
            <a:ext cx="7341783"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60B1F2DF-703E-4B91-B80B-836B81EB99C3}"/>
              </a:ext>
            </a:extLst>
          </p:cNvPr>
          <p:cNvSpPr/>
          <p:nvPr/>
        </p:nvSpPr>
        <p:spPr>
          <a:xfrm>
            <a:off x="327992" y="1928192"/>
            <a:ext cx="5247861" cy="7951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1C0C00A-3498-4B73-AB56-28A59534DC87}"/>
              </a:ext>
            </a:extLst>
          </p:cNvPr>
          <p:cNvSpPr txBox="1"/>
          <p:nvPr/>
        </p:nvSpPr>
        <p:spPr>
          <a:xfrm>
            <a:off x="810774" y="1775793"/>
            <a:ext cx="5805377" cy="1754326"/>
          </a:xfrm>
          <a:prstGeom prst="rect">
            <a:avLst/>
          </a:prstGeom>
          <a:noFill/>
        </p:spPr>
        <p:txBody>
          <a:bodyPr wrap="square" rtlCol="0">
            <a:spAutoFit/>
          </a:bodyPr>
          <a:lstStyle/>
          <a:p>
            <a:r>
              <a:rPr lang="en-US" sz="3600" b="1" dirty="0">
                <a:solidFill>
                  <a:schemeClr val="accent1">
                    <a:lumMod val="75000"/>
                  </a:schemeClr>
                </a:solidFill>
              </a:rPr>
              <a:t>Nursing Section and Nursing Science section – joint meeting </a:t>
            </a:r>
          </a:p>
        </p:txBody>
      </p:sp>
    </p:spTree>
    <p:extLst>
      <p:ext uri="{BB962C8B-B14F-4D97-AF65-F5344CB8AC3E}">
        <p14:creationId xmlns:p14="http://schemas.microsoft.com/office/powerpoint/2010/main" val="2334800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51B76-BAB6-DDB7-8F6C-A363710B22ED}"/>
              </a:ext>
            </a:extLst>
          </p:cNvPr>
          <p:cNvSpPr>
            <a:spLocks noGrp="1"/>
          </p:cNvSpPr>
          <p:nvPr>
            <p:ph type="title"/>
          </p:nvPr>
        </p:nvSpPr>
        <p:spPr/>
        <p:txBody>
          <a:bodyPr/>
          <a:lstStyle/>
          <a:p>
            <a:r>
              <a:rPr lang="en-GB" dirty="0"/>
              <a:t>ESPNIC Position statement work </a:t>
            </a:r>
          </a:p>
        </p:txBody>
      </p:sp>
      <p:sp>
        <p:nvSpPr>
          <p:cNvPr id="3" name="Content Placeholder 2">
            <a:extLst>
              <a:ext uri="{FF2B5EF4-FFF2-40B4-BE49-F238E27FC236}">
                <a16:creationId xmlns:a16="http://schemas.microsoft.com/office/drawing/2014/main" id="{E65DEE13-2677-CA40-42C6-E3FE99A6F4A0}"/>
              </a:ext>
            </a:extLst>
          </p:cNvPr>
          <p:cNvSpPr>
            <a:spLocks noGrp="1"/>
          </p:cNvSpPr>
          <p:nvPr>
            <p:ph idx="1"/>
          </p:nvPr>
        </p:nvSpPr>
        <p:spPr/>
        <p:txBody>
          <a:bodyPr/>
          <a:lstStyle/>
          <a:p>
            <a:pPr marL="0" indent="0">
              <a:buNone/>
            </a:pPr>
            <a:r>
              <a:rPr lang="en-GB" dirty="0"/>
              <a:t>Led by Fiona Lynch, Orsola Gawronski, Vincenza Sansone- </a:t>
            </a:r>
          </a:p>
          <a:p>
            <a:pPr marL="0" indent="0">
              <a:buNone/>
            </a:pPr>
            <a:r>
              <a:rPr lang="en-GB" dirty="0"/>
              <a:t>Established a working group to establish a position statement on the use of patient diaries within paediatric critical care population </a:t>
            </a:r>
          </a:p>
          <a:p>
            <a:pPr marL="0" indent="0">
              <a:buNone/>
            </a:pPr>
            <a:endParaRPr lang="en-GB" dirty="0"/>
          </a:p>
        </p:txBody>
      </p:sp>
      <p:sp>
        <p:nvSpPr>
          <p:cNvPr id="4" name="Slide Number Placeholder 3">
            <a:extLst>
              <a:ext uri="{FF2B5EF4-FFF2-40B4-BE49-F238E27FC236}">
                <a16:creationId xmlns:a16="http://schemas.microsoft.com/office/drawing/2014/main" id="{18BF3306-1610-6F40-41E0-E101EA45519F}"/>
              </a:ext>
            </a:extLst>
          </p:cNvPr>
          <p:cNvSpPr>
            <a:spLocks noGrp="1"/>
          </p:cNvSpPr>
          <p:nvPr>
            <p:ph type="sldNum" sz="quarter" idx="12"/>
          </p:nvPr>
        </p:nvSpPr>
        <p:spPr/>
        <p:txBody>
          <a:bodyPr/>
          <a:lstStyle/>
          <a:p>
            <a:fld id="{B33FBB1A-A525-AF4D-8C8D-DF1E08EF2F8D}" type="slidenum">
              <a:rPr lang="en-US" smtClean="0"/>
              <a:pPr/>
              <a:t>9</a:t>
            </a:fld>
            <a:endParaRPr lang="en-US" dirty="0"/>
          </a:p>
        </p:txBody>
      </p:sp>
    </p:spTree>
    <p:extLst>
      <p:ext uri="{BB962C8B-B14F-4D97-AF65-F5344CB8AC3E}">
        <p14:creationId xmlns:p14="http://schemas.microsoft.com/office/powerpoint/2010/main" val="227138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DC72-2059-6020-9C25-A1C9D0374C29}"/>
              </a:ext>
            </a:extLst>
          </p:cNvPr>
          <p:cNvSpPr>
            <a:spLocks noGrp="1"/>
          </p:cNvSpPr>
          <p:nvPr>
            <p:ph type="title"/>
          </p:nvPr>
        </p:nvSpPr>
        <p:spPr/>
        <p:txBody>
          <a:bodyPr/>
          <a:lstStyle/>
          <a:p>
            <a:r>
              <a:rPr lang="en-GB" dirty="0"/>
              <a:t>Social media</a:t>
            </a:r>
          </a:p>
        </p:txBody>
      </p:sp>
      <p:sp>
        <p:nvSpPr>
          <p:cNvPr id="3" name="Content Placeholder 2">
            <a:extLst>
              <a:ext uri="{FF2B5EF4-FFF2-40B4-BE49-F238E27FC236}">
                <a16:creationId xmlns:a16="http://schemas.microsoft.com/office/drawing/2014/main" id="{59A6F918-7552-AF70-8A12-E7221FFFDD5C}"/>
              </a:ext>
            </a:extLst>
          </p:cNvPr>
          <p:cNvSpPr>
            <a:spLocks noGrp="1"/>
          </p:cNvSpPr>
          <p:nvPr>
            <p:ph idx="1"/>
          </p:nvPr>
        </p:nvSpPr>
        <p:spPr/>
        <p:txBody>
          <a:bodyPr/>
          <a:lstStyle/>
          <a:p>
            <a:pPr marL="0" indent="0">
              <a:buNone/>
            </a:pPr>
            <a:r>
              <a:rPr lang="en-GB" dirty="0"/>
              <a:t>@ESPNIC Nursing Science twitter account</a:t>
            </a:r>
          </a:p>
          <a:p>
            <a:pPr marL="0" indent="0">
              <a:buNone/>
            </a:pPr>
            <a:r>
              <a:rPr lang="en-GB" dirty="0"/>
              <a:t>@ESPNIC Nursing to be closed</a:t>
            </a:r>
          </a:p>
          <a:p>
            <a:pPr marL="0" indent="0">
              <a:buNone/>
            </a:pPr>
            <a:r>
              <a:rPr lang="en-GB" dirty="0"/>
              <a:t>Aim to optimise communication, to be more active</a:t>
            </a:r>
          </a:p>
          <a:p>
            <a:pPr marL="0" indent="0">
              <a:buNone/>
            </a:pPr>
            <a:endParaRPr lang="en-GB" dirty="0"/>
          </a:p>
          <a:p>
            <a:pPr marL="0" indent="0">
              <a:buNone/>
            </a:pPr>
            <a:r>
              <a:rPr lang="en-GB" dirty="0"/>
              <a:t>Currently aiming use Twitter, but will also extend to </a:t>
            </a:r>
            <a:r>
              <a:rPr lang="en-GB" dirty="0" err="1"/>
              <a:t>LinkedIN</a:t>
            </a:r>
            <a:r>
              <a:rPr lang="en-GB" dirty="0"/>
              <a:t> and Instagram (potentially)</a:t>
            </a:r>
          </a:p>
          <a:p>
            <a:pPr marL="0" indent="0">
              <a:buNone/>
            </a:pPr>
            <a:r>
              <a:rPr lang="en-GB" dirty="0"/>
              <a:t>Keen to encourage members to share work so we can help promote their expertise and areas of interest/investment</a:t>
            </a:r>
          </a:p>
        </p:txBody>
      </p:sp>
      <p:sp>
        <p:nvSpPr>
          <p:cNvPr id="4" name="Slide Number Placeholder 3">
            <a:extLst>
              <a:ext uri="{FF2B5EF4-FFF2-40B4-BE49-F238E27FC236}">
                <a16:creationId xmlns:a16="http://schemas.microsoft.com/office/drawing/2014/main" id="{1010BE66-14A2-521F-E4D9-B0156A45103C}"/>
              </a:ext>
            </a:extLst>
          </p:cNvPr>
          <p:cNvSpPr>
            <a:spLocks noGrp="1"/>
          </p:cNvSpPr>
          <p:nvPr>
            <p:ph type="sldNum" sz="quarter" idx="12"/>
          </p:nvPr>
        </p:nvSpPr>
        <p:spPr/>
        <p:txBody>
          <a:bodyPr/>
          <a:lstStyle/>
          <a:p>
            <a:fld id="{B33FBB1A-A525-AF4D-8C8D-DF1E08EF2F8D}" type="slidenum">
              <a:rPr lang="en-US" smtClean="0"/>
              <a:pPr/>
              <a:t>10</a:t>
            </a:fld>
            <a:endParaRPr lang="en-US" dirty="0"/>
          </a:p>
        </p:txBody>
      </p:sp>
    </p:spTree>
    <p:extLst>
      <p:ext uri="{BB962C8B-B14F-4D97-AF65-F5344CB8AC3E}">
        <p14:creationId xmlns:p14="http://schemas.microsoft.com/office/powerpoint/2010/main" val="144031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New Website</a:t>
            </a:r>
          </a:p>
        </p:txBody>
      </p:sp>
      <p:pic>
        <p:nvPicPr>
          <p:cNvPr id="2050" name="Picture 2" descr="STARTER Website – Vikologies">
            <a:extLst>
              <a:ext uri="{FF2B5EF4-FFF2-40B4-BE49-F238E27FC236}">
                <a16:creationId xmlns:a16="http://schemas.microsoft.com/office/drawing/2014/main" id="{71D46D40-E96B-40DB-9213-F645C5285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67"/>
          <a:stretch/>
        </p:blipFill>
        <p:spPr bwMode="auto">
          <a:xfrm>
            <a:off x="-190500" y="0"/>
            <a:ext cx="6791324" cy="778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9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683" y="3429000"/>
            <a:ext cx="5274555" cy="2139805"/>
          </a:xfrm>
        </p:spPr>
        <p:txBody>
          <a:bodyPr>
            <a:noAutofit/>
          </a:bodyPr>
          <a:lstStyle/>
          <a:p>
            <a:pPr algn="ctr"/>
            <a:r>
              <a:rPr lang="en-US" sz="3200" b="0" dirty="0"/>
              <a:t>Any questions?</a:t>
            </a:r>
            <a:br>
              <a:rPr lang="en-US" sz="3200" dirty="0"/>
            </a:br>
            <a:br>
              <a:rPr lang="en-US" sz="3200" dirty="0"/>
            </a:br>
            <a:r>
              <a:rPr lang="en-US" sz="3200" dirty="0"/>
              <a:t>Info@espnic.eu</a:t>
            </a:r>
          </a:p>
        </p:txBody>
      </p:sp>
    </p:spTree>
    <p:extLst>
      <p:ext uri="{BB962C8B-B14F-4D97-AF65-F5344CB8AC3E}">
        <p14:creationId xmlns:p14="http://schemas.microsoft.com/office/powerpoint/2010/main" val="42102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0302876" y="6564315"/>
            <a:ext cx="365125" cy="288925"/>
          </a:xfrm>
          <a:prstGeom prst="rect">
            <a:avLst/>
          </a:prstGeom>
        </p:spPr>
        <p:txBody>
          <a:bodyPr/>
          <a:lstStyle/>
          <a:p>
            <a:fld id="{B33FBB1A-A525-AF4D-8C8D-DF1E08EF2F8D}" type="slidenum">
              <a:rPr lang="en-US" smtClean="0"/>
              <a:pPr/>
              <a:t>13</a:t>
            </a:fld>
            <a:endParaRPr lang="en-US" dirty="0"/>
          </a:p>
        </p:txBody>
      </p:sp>
    </p:spTree>
    <p:extLst>
      <p:ext uri="{BB962C8B-B14F-4D97-AF65-F5344CB8AC3E}">
        <p14:creationId xmlns:p14="http://schemas.microsoft.com/office/powerpoint/2010/main" val="114398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2152651" y="-1"/>
            <a:ext cx="6601309" cy="1162373"/>
          </a:xfrm>
          <a:prstGeom prst="rect">
            <a:avLst/>
          </a:prstGeom>
          <a:noFill/>
          <a:ln>
            <a:noFill/>
          </a:ln>
        </p:spPr>
        <p:txBody>
          <a:bodyPr spcFirstLastPara="1" wrap="square" lIns="91425" tIns="45700" rIns="91425" bIns="45700" anchor="ctr" anchorCtr="0">
            <a:normAutofit/>
          </a:bodyPr>
          <a:lstStyle/>
          <a:p>
            <a:r>
              <a:rPr lang="en-GB"/>
              <a:t>Sections</a:t>
            </a:r>
            <a:endParaRPr/>
          </a:p>
        </p:txBody>
      </p:sp>
      <p:sp>
        <p:nvSpPr>
          <p:cNvPr id="62" name="Google Shape;62;p10"/>
          <p:cNvSpPr txBox="1">
            <a:spLocks noGrp="1"/>
          </p:cNvSpPr>
          <p:nvPr>
            <p:ph type="body" idx="1"/>
          </p:nvPr>
        </p:nvSpPr>
        <p:spPr>
          <a:xfrm>
            <a:off x="506027" y="1418095"/>
            <a:ext cx="10315853" cy="4796724"/>
          </a:xfrm>
          <a:prstGeom prst="rect">
            <a:avLst/>
          </a:prstGeom>
          <a:noFill/>
          <a:ln>
            <a:noFill/>
          </a:ln>
        </p:spPr>
        <p:txBody>
          <a:bodyPr spcFirstLastPara="1" wrap="square" lIns="91425" tIns="45700" rIns="91425" bIns="45700" anchor="t" anchorCtr="0">
            <a:normAutofit/>
          </a:bodyPr>
          <a:lstStyle/>
          <a:p>
            <a:pPr indent="-457200">
              <a:spcBef>
                <a:spcPts val="0"/>
              </a:spcBef>
              <a:buAutoNum type="arabicPeriod"/>
            </a:pPr>
            <a:r>
              <a:rPr lang="en-GB" sz="2800" b="1" dirty="0"/>
              <a:t>Paediatric and Neonatal Intensive Care Section:</a:t>
            </a:r>
            <a:endParaRPr sz="2800" dirty="0"/>
          </a:p>
          <a:p>
            <a:pPr marL="0" indent="0">
              <a:buNone/>
            </a:pPr>
            <a:r>
              <a:rPr lang="en-GB" sz="2800" dirty="0"/>
              <a:t>Chair: Dr Julie Menzies (Elected Feb 2021)</a:t>
            </a:r>
            <a:endParaRPr sz="2800" dirty="0"/>
          </a:p>
          <a:p>
            <a:pPr marL="0" indent="0">
              <a:buNone/>
            </a:pPr>
            <a:r>
              <a:rPr lang="en-GB" sz="2800" dirty="0"/>
              <a:t>Vice-Chair: Mrs Kate Baptiste (Elected Oct 2020)</a:t>
            </a:r>
            <a:endParaRPr sz="2800" dirty="0"/>
          </a:p>
          <a:p>
            <a:pPr marL="0" indent="0">
              <a:buNone/>
            </a:pPr>
            <a:endParaRPr sz="2800" dirty="0"/>
          </a:p>
          <a:p>
            <a:pPr marL="0" indent="0">
              <a:buNone/>
            </a:pPr>
            <a:r>
              <a:rPr lang="en-GB" sz="2800" dirty="0"/>
              <a:t>2. </a:t>
            </a:r>
            <a:r>
              <a:rPr lang="en-GB" sz="2800" b="1" dirty="0"/>
              <a:t>Nursing Science section</a:t>
            </a:r>
            <a:endParaRPr sz="2800" dirty="0"/>
          </a:p>
          <a:p>
            <a:pPr marL="0" indent="0">
              <a:buNone/>
            </a:pPr>
            <a:r>
              <a:rPr lang="en-GB" sz="2800" dirty="0"/>
              <a:t>Chair: Dr Chiara Tosin (Elected Oct 2020) </a:t>
            </a:r>
            <a:r>
              <a:rPr lang="en-GB" sz="2800" b="1" dirty="0"/>
              <a:t>Standing down July 2023</a:t>
            </a:r>
            <a:endParaRPr sz="2800" dirty="0"/>
          </a:p>
          <a:p>
            <a:pPr marL="0" indent="0">
              <a:buNone/>
            </a:pPr>
            <a:r>
              <a:rPr lang="en-GB" sz="2800" dirty="0"/>
              <a:t>Vice-Chair: Mr Rui </a:t>
            </a:r>
            <a:r>
              <a:rPr lang="en-GB" sz="2800" dirty="0" err="1"/>
              <a:t>Bacelos</a:t>
            </a:r>
            <a:r>
              <a:rPr lang="en-GB" sz="2800" dirty="0"/>
              <a:t> Silva (Elected Nov 2021)</a:t>
            </a:r>
            <a:endParaRPr sz="2800" dirty="0"/>
          </a:p>
          <a:p>
            <a:pPr marL="0" indent="0">
              <a:buNone/>
            </a:pPr>
            <a:endParaRPr dirty="0"/>
          </a:p>
        </p:txBody>
      </p:sp>
      <p:sp>
        <p:nvSpPr>
          <p:cNvPr id="63" name="Google Shape;63;p10"/>
          <p:cNvSpPr txBox="1">
            <a:spLocks noGrp="1"/>
          </p:cNvSpPr>
          <p:nvPr>
            <p:ph type="sldNum" idx="12"/>
          </p:nvPr>
        </p:nvSpPr>
        <p:spPr>
          <a:xfrm>
            <a:off x="10303490" y="6563532"/>
            <a:ext cx="364510" cy="288933"/>
          </a:xfrm>
          <a:prstGeom prst="rect">
            <a:avLst/>
          </a:prstGeom>
          <a:noFill/>
          <a:ln>
            <a:noFill/>
          </a:ln>
        </p:spPr>
        <p:txBody>
          <a:bodyPr spcFirstLastPara="1" wrap="square" lIns="91425" tIns="45700" rIns="91425" bIns="45700" anchor="t" anchorCtr="0">
            <a:noAutofit/>
          </a:bodyPr>
          <a:lstStyle/>
          <a:p>
            <a:pPr defTabSz="914400">
              <a:buClr>
                <a:srgbClr val="000000"/>
              </a:buClr>
            </a:pPr>
            <a:fld id="{00000000-1234-1234-1234-123412341234}" type="slidenum">
              <a:rPr lang="en-GB" kern="0"/>
              <a:pPr defTabSz="914400">
                <a:buClr>
                  <a:srgbClr val="000000"/>
                </a:buClr>
              </a:pPr>
              <a:t>1</a:t>
            </a:fld>
            <a:endParaRPr ker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28B10C-4928-4EB2-9408-6B841BDE2889}"/>
              </a:ext>
            </a:extLst>
          </p:cNvPr>
          <p:cNvSpPr txBox="1"/>
          <p:nvPr/>
        </p:nvSpPr>
        <p:spPr>
          <a:xfrm>
            <a:off x="123827" y="1162375"/>
            <a:ext cx="11630024" cy="3477875"/>
          </a:xfrm>
          <a:prstGeom prst="rect">
            <a:avLst/>
          </a:prstGeom>
          <a:noFill/>
        </p:spPr>
        <p:txBody>
          <a:bodyPr wrap="square" rtlCol="0">
            <a:spAutoFit/>
          </a:bodyPr>
          <a:lstStyle/>
          <a:p>
            <a:pPr>
              <a:defRPr/>
            </a:pPr>
            <a:r>
              <a:rPr lang="en-GB" sz="2800" dirty="0">
                <a:solidFill>
                  <a:srgbClr val="0070C0"/>
                </a:solidFill>
                <a:latin typeface="Calibri" panose="020F0502020204030204"/>
              </a:rPr>
              <a:t>Nursing Science: science of nursing practice</a:t>
            </a:r>
          </a:p>
          <a:p>
            <a:pPr>
              <a:defRPr/>
            </a:pPr>
            <a:r>
              <a:rPr lang="en-GB" sz="2800" dirty="0">
                <a:solidFill>
                  <a:srgbClr val="0070C0"/>
                </a:solidFill>
                <a:latin typeface="Calibri" panose="020F0502020204030204"/>
              </a:rPr>
              <a:t>Nursing: education and practice issues</a:t>
            </a:r>
          </a:p>
          <a:p>
            <a:pPr>
              <a:defRPr/>
            </a:pPr>
            <a:endParaRPr lang="en-GB" sz="2800" dirty="0">
              <a:solidFill>
                <a:srgbClr val="0070C0"/>
              </a:solidFill>
              <a:latin typeface="Calibri" panose="020F0502020204030204"/>
            </a:endParaRPr>
          </a:p>
          <a:p>
            <a:pPr>
              <a:defRPr/>
            </a:pPr>
            <a:r>
              <a:rPr lang="en-GB" sz="2800" dirty="0">
                <a:solidFill>
                  <a:srgbClr val="0070C0"/>
                </a:solidFill>
                <a:latin typeface="Calibri" panose="020F0502020204030204"/>
              </a:rPr>
              <a:t>Historically been two sections, however from July 2023 these are merging. Chiara sadly withdrawing and the three leads will jointly contribute</a:t>
            </a:r>
          </a:p>
          <a:p>
            <a:pPr>
              <a:defRPr/>
            </a:pPr>
            <a:endParaRPr lang="en-GB" sz="2400" dirty="0">
              <a:solidFill>
                <a:srgbClr val="70AD47">
                  <a:lumMod val="75000"/>
                </a:srgbClr>
              </a:solidFill>
            </a:endParaRPr>
          </a:p>
          <a:p>
            <a:pPr lvl="2">
              <a:defRPr/>
            </a:pPr>
            <a:endParaRPr lang="en-GB" sz="2800" dirty="0">
              <a:solidFill>
                <a:srgbClr val="0070C0"/>
              </a:solidFill>
            </a:endParaRPr>
          </a:p>
          <a:p>
            <a:pPr>
              <a:defRPr/>
            </a:pPr>
            <a:endParaRPr lang="en-US" sz="2800" dirty="0">
              <a:solidFill>
                <a:srgbClr val="0070C0"/>
              </a:solidFill>
              <a:latin typeface="Calibri" panose="020F0502020204030204"/>
            </a:endParaRPr>
          </a:p>
        </p:txBody>
      </p:sp>
      <p:sp>
        <p:nvSpPr>
          <p:cNvPr id="9" name="Title 1">
            <a:extLst>
              <a:ext uri="{FF2B5EF4-FFF2-40B4-BE49-F238E27FC236}">
                <a16:creationId xmlns:a16="http://schemas.microsoft.com/office/drawing/2014/main" id="{1E9C185E-BFCD-47D6-A8C9-205C67430FCC}"/>
              </a:ext>
            </a:extLst>
          </p:cNvPr>
          <p:cNvSpPr txBox="1">
            <a:spLocks/>
          </p:cNvSpPr>
          <p:nvPr/>
        </p:nvSpPr>
        <p:spPr>
          <a:xfrm>
            <a:off x="681204" y="2"/>
            <a:ext cx="7661363" cy="1162373"/>
          </a:xfrm>
          <a:prstGeom prst="rect">
            <a:avLst/>
          </a:prstGeom>
        </p:spPr>
        <p:txBody>
          <a:bodyPr vert="horz" lIns="91440" tIns="45720" rIns="91440" bIns="45720" rtlCol="0" anchor="ctr">
            <a:normAutofit/>
          </a:bodyPr>
          <a:lstStyle>
            <a:lvl1pPr algn="l" defTabSz="914400" rtl="0" eaLnBrk="1" latinLnBrk="0" hangingPunct="1">
              <a:lnSpc>
                <a:spcPts val="2700"/>
              </a:lnSpc>
              <a:spcBef>
                <a:spcPct val="0"/>
              </a:spcBef>
              <a:buNone/>
              <a:defRPr sz="3000" b="1" kern="1200">
                <a:solidFill>
                  <a:schemeClr val="bg1"/>
                </a:solidFill>
                <a:latin typeface="+mj-lt"/>
                <a:ea typeface="+mj-ea"/>
                <a:cs typeface="+mj-cs"/>
              </a:defRPr>
            </a:lvl1pPr>
          </a:lstStyle>
          <a:p>
            <a:pPr>
              <a:lnSpc>
                <a:spcPct val="100000"/>
              </a:lnSpc>
            </a:pPr>
            <a:r>
              <a:rPr lang="en-GB" sz="3600" dirty="0"/>
              <a:t>Team purpose</a:t>
            </a:r>
          </a:p>
        </p:txBody>
      </p:sp>
      <p:pic>
        <p:nvPicPr>
          <p:cNvPr id="2" name="Picture 1">
            <a:extLst>
              <a:ext uri="{FF2B5EF4-FFF2-40B4-BE49-F238E27FC236}">
                <a16:creationId xmlns:a16="http://schemas.microsoft.com/office/drawing/2014/main" id="{B0E10E10-9174-4D10-9161-E248962A0DB3}"/>
              </a:ext>
            </a:extLst>
          </p:cNvPr>
          <p:cNvPicPr>
            <a:picLocks noChangeAspect="1"/>
          </p:cNvPicPr>
          <p:nvPr/>
        </p:nvPicPr>
        <p:blipFill>
          <a:blip r:embed="rId2"/>
          <a:stretch>
            <a:fillRect/>
          </a:stretch>
        </p:blipFill>
        <p:spPr>
          <a:xfrm>
            <a:off x="1" y="3429001"/>
            <a:ext cx="8654355" cy="3518281"/>
          </a:xfrm>
          <a:prstGeom prst="rect">
            <a:avLst/>
          </a:prstGeom>
        </p:spPr>
      </p:pic>
    </p:spTree>
    <p:extLst>
      <p:ext uri="{BB962C8B-B14F-4D97-AF65-F5344CB8AC3E}">
        <p14:creationId xmlns:p14="http://schemas.microsoft.com/office/powerpoint/2010/main" val="362742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217319" y="0"/>
            <a:ext cx="6601309" cy="1162373"/>
          </a:xfrm>
          <a:prstGeom prst="rect">
            <a:avLst/>
          </a:prstGeom>
          <a:noFill/>
          <a:ln>
            <a:noFill/>
          </a:ln>
        </p:spPr>
        <p:txBody>
          <a:bodyPr spcFirstLastPara="1" wrap="square" lIns="91425" tIns="45700" rIns="91425" bIns="45700" anchor="ctr" anchorCtr="0">
            <a:normAutofit/>
          </a:bodyPr>
          <a:lstStyle/>
          <a:p>
            <a:r>
              <a:rPr lang="en-GB" dirty="0"/>
              <a:t>Other sections </a:t>
            </a:r>
            <a:endParaRPr dirty="0"/>
          </a:p>
        </p:txBody>
      </p:sp>
      <p:sp>
        <p:nvSpPr>
          <p:cNvPr id="109" name="Google Shape;109;p16"/>
          <p:cNvSpPr txBox="1">
            <a:spLocks noGrp="1"/>
          </p:cNvSpPr>
          <p:nvPr>
            <p:ph type="sldNum" idx="12"/>
          </p:nvPr>
        </p:nvSpPr>
        <p:spPr>
          <a:xfrm>
            <a:off x="10303490" y="6563532"/>
            <a:ext cx="364510" cy="288933"/>
          </a:xfrm>
          <a:prstGeom prst="rect">
            <a:avLst/>
          </a:prstGeom>
          <a:noFill/>
          <a:ln>
            <a:noFill/>
          </a:ln>
        </p:spPr>
        <p:txBody>
          <a:bodyPr spcFirstLastPara="1" wrap="square" lIns="91425" tIns="45700" rIns="91425" bIns="45700" anchor="t" anchorCtr="0">
            <a:noAutofit/>
          </a:bodyPr>
          <a:lstStyle/>
          <a:p>
            <a:pPr defTabSz="914400">
              <a:buClr>
                <a:srgbClr val="000000"/>
              </a:buClr>
            </a:pPr>
            <a:fld id="{00000000-1234-1234-1234-123412341234}" type="slidenum">
              <a:rPr lang="en-GB" kern="0"/>
              <a:pPr defTabSz="914400">
                <a:buClr>
                  <a:srgbClr val="000000"/>
                </a:buClr>
              </a:pPr>
              <a:t>3</a:t>
            </a:fld>
            <a:endParaRPr kern="0"/>
          </a:p>
        </p:txBody>
      </p:sp>
      <p:sp>
        <p:nvSpPr>
          <p:cNvPr id="110" name="Google Shape;110;p16"/>
          <p:cNvSpPr txBox="1"/>
          <p:nvPr/>
        </p:nvSpPr>
        <p:spPr>
          <a:xfrm>
            <a:off x="1776594" y="1305342"/>
            <a:ext cx="8638812" cy="4247317"/>
          </a:xfrm>
          <a:prstGeom prst="rect">
            <a:avLst/>
          </a:prstGeom>
          <a:noFill/>
          <a:ln>
            <a:noFill/>
          </a:ln>
        </p:spPr>
        <p:txBody>
          <a:bodyPr spcFirstLastPara="1" wrap="square" lIns="91425" tIns="45700" rIns="91425" bIns="45700" anchor="t" anchorCtr="0">
            <a:spAutoFit/>
          </a:bodyPr>
          <a:lstStyle/>
          <a:p>
            <a:pPr defTabSz="914400">
              <a:buClr>
                <a:srgbClr val="000000"/>
              </a:buClr>
            </a:pPr>
            <a:r>
              <a:rPr lang="en-GB" kern="0" dirty="0">
                <a:solidFill>
                  <a:srgbClr val="000000"/>
                </a:solidFill>
                <a:latin typeface="Calibri"/>
                <a:ea typeface="Calibri"/>
                <a:cs typeface="Calibri"/>
                <a:sym typeface="Calibri"/>
              </a:rPr>
              <a:t>Sections</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Cardiac ICU and mechanical circulatory support section</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Cardiovascular dynamics</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Critical care nephrology </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Infection, systemic inflammation and sepsis section</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Metabolism, endocrinology and nutrition section</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Neonatal critical care </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Neuro-critical care section</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Nursing Science</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Paediatric and Neonatal Nursing Section</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Pharmacology section</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Quality improvement, patient safety and long term outcomes</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Respiratory</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Resuscitation</a:t>
            </a:r>
            <a:endParaRPr sz="1400" kern="0" dirty="0">
              <a:solidFill>
                <a:srgbClr val="000000"/>
              </a:solidFill>
              <a:latin typeface="Arial"/>
              <a:cs typeface="Arial"/>
              <a:sym typeface="Arial"/>
            </a:endParaRPr>
          </a:p>
          <a:p>
            <a:pPr marL="342900" indent="-342900" defTabSz="914400">
              <a:buClr>
                <a:srgbClr val="000000"/>
              </a:buClr>
              <a:buSzPts val="1800"/>
              <a:buFont typeface="Calibri"/>
              <a:buAutoNum type="arabicPeriod"/>
            </a:pPr>
            <a:r>
              <a:rPr lang="en-GB" kern="0" dirty="0">
                <a:solidFill>
                  <a:srgbClr val="000000"/>
                </a:solidFill>
                <a:latin typeface="Calibri"/>
                <a:ea typeface="Calibri"/>
                <a:cs typeface="Calibri"/>
                <a:sym typeface="Calibri"/>
              </a:rPr>
              <a:t>Transport</a:t>
            </a:r>
            <a:endParaRPr sz="1400" kern="0" dirty="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31B62AE8-9135-4CF6-AA39-72E1710FA83B}"/>
              </a:ext>
            </a:extLst>
          </p:cNvPr>
          <p:cNvSpPr/>
          <p:nvPr/>
        </p:nvSpPr>
        <p:spPr>
          <a:xfrm>
            <a:off x="9500694" y="2364876"/>
            <a:ext cx="1970101" cy="1575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GB" sz="1400" kern="0" dirty="0">
                <a:solidFill>
                  <a:srgbClr val="FFFFFF"/>
                </a:solidFill>
                <a:latin typeface="Arial"/>
                <a:sym typeface="Arial"/>
              </a:rPr>
              <a:t>Member in as many as you like!  But voting member in 3 max</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359361" y="0"/>
            <a:ext cx="6601309" cy="1162373"/>
          </a:xfrm>
          <a:prstGeom prst="rect">
            <a:avLst/>
          </a:prstGeom>
          <a:noFill/>
          <a:ln>
            <a:noFill/>
          </a:ln>
        </p:spPr>
        <p:txBody>
          <a:bodyPr spcFirstLastPara="1" wrap="square" lIns="91425" tIns="45700" rIns="91425" bIns="45700" anchor="ctr" anchorCtr="0">
            <a:normAutofit/>
          </a:bodyPr>
          <a:lstStyle/>
          <a:p>
            <a:r>
              <a:rPr lang="en-GB" dirty="0"/>
              <a:t>Working groups </a:t>
            </a:r>
            <a:endParaRPr dirty="0"/>
          </a:p>
        </p:txBody>
      </p:sp>
      <p:sp>
        <p:nvSpPr>
          <p:cNvPr id="116" name="Google Shape;116;p17"/>
          <p:cNvSpPr txBox="1">
            <a:spLocks noGrp="1"/>
          </p:cNvSpPr>
          <p:nvPr>
            <p:ph type="sldNum" idx="12"/>
          </p:nvPr>
        </p:nvSpPr>
        <p:spPr>
          <a:xfrm>
            <a:off x="10303490" y="6563532"/>
            <a:ext cx="364510" cy="288933"/>
          </a:xfrm>
          <a:prstGeom prst="rect">
            <a:avLst/>
          </a:prstGeom>
          <a:noFill/>
          <a:ln>
            <a:noFill/>
          </a:ln>
        </p:spPr>
        <p:txBody>
          <a:bodyPr spcFirstLastPara="1" wrap="square" lIns="91425" tIns="45700" rIns="91425" bIns="45700" anchor="t" anchorCtr="0">
            <a:noAutofit/>
          </a:bodyPr>
          <a:lstStyle/>
          <a:p>
            <a:pPr defTabSz="914400">
              <a:buClr>
                <a:srgbClr val="000000"/>
              </a:buClr>
            </a:pPr>
            <a:fld id="{00000000-1234-1234-1234-123412341234}" type="slidenum">
              <a:rPr lang="en-GB" kern="0"/>
              <a:pPr defTabSz="914400">
                <a:buClr>
                  <a:srgbClr val="000000"/>
                </a:buClr>
              </a:pPr>
              <a:t>4</a:t>
            </a:fld>
            <a:endParaRPr kern="0"/>
          </a:p>
        </p:txBody>
      </p:sp>
      <p:sp>
        <p:nvSpPr>
          <p:cNvPr id="117" name="Google Shape;117;p17"/>
          <p:cNvSpPr txBox="1">
            <a:spLocks noGrp="1"/>
          </p:cNvSpPr>
          <p:nvPr>
            <p:ph type="body" idx="1"/>
          </p:nvPr>
        </p:nvSpPr>
        <p:spPr>
          <a:xfrm>
            <a:off x="616813" y="1426517"/>
            <a:ext cx="7291388" cy="2800767"/>
          </a:xfrm>
          <a:prstGeom prst="rect">
            <a:avLst/>
          </a:prstGeom>
          <a:noFill/>
          <a:ln>
            <a:noFill/>
          </a:ln>
        </p:spPr>
        <p:txBody>
          <a:bodyPr spcFirstLastPara="1" wrap="square" lIns="91425" tIns="45700" rIns="91425" bIns="45700" anchor="t" anchorCtr="0">
            <a:spAutoFit/>
          </a:bodyPr>
          <a:lstStyle/>
          <a:p>
            <a:pPr marL="342900" indent="-342900">
              <a:spcBef>
                <a:spcPts val="0"/>
              </a:spcBef>
              <a:buFont typeface="Calibri"/>
              <a:buAutoNum type="arabicPeriod"/>
            </a:pPr>
            <a:r>
              <a:rPr lang="en-GB" dirty="0"/>
              <a:t>POCUS</a:t>
            </a:r>
            <a:endParaRPr dirty="0"/>
          </a:p>
          <a:p>
            <a:pPr marL="342900" indent="-342900">
              <a:buFont typeface="Calibri"/>
              <a:buAutoNum type="arabicPeriod"/>
            </a:pPr>
            <a:r>
              <a:rPr lang="en-GB" dirty="0"/>
              <a:t>Simulation</a:t>
            </a:r>
            <a:endParaRPr dirty="0"/>
          </a:p>
          <a:p>
            <a:pPr marL="342900" indent="-342900">
              <a:buFont typeface="Calibri"/>
              <a:buAutoNum type="arabicPeriod"/>
            </a:pPr>
            <a:r>
              <a:rPr lang="en-GB" dirty="0"/>
              <a:t>PICU Oncology Kids in Europe Research Group (POKER)</a:t>
            </a:r>
            <a:endParaRPr dirty="0"/>
          </a:p>
          <a:p>
            <a:pPr marL="342900" indent="-342900">
              <a:buFont typeface="Calibri"/>
              <a:buAutoNum type="arabicPeriod"/>
            </a:pPr>
            <a:r>
              <a:rPr lang="en-GB" dirty="0"/>
              <a:t>Health informatics, </a:t>
            </a:r>
            <a:r>
              <a:rPr lang="en-GB" dirty="0" err="1"/>
              <a:t>Ehealth</a:t>
            </a:r>
            <a:r>
              <a:rPr lang="en-GB" dirty="0"/>
              <a:t> and Big data</a:t>
            </a:r>
            <a:endParaRPr dirty="0"/>
          </a:p>
          <a:p>
            <a:pPr marL="342900" indent="-342900">
              <a:buFont typeface="Calibri"/>
              <a:buAutoNum type="arabicPeriod"/>
            </a:pPr>
            <a:r>
              <a:rPr lang="en-GB" dirty="0"/>
              <a:t>Liver failure</a:t>
            </a:r>
            <a:endParaRPr dirty="0"/>
          </a:p>
          <a:p>
            <a:pPr marL="342900" indent="-342900">
              <a:buFont typeface="Calibri"/>
              <a:buAutoNum type="arabicPeriod"/>
            </a:pPr>
            <a:r>
              <a:rPr lang="en-GB" dirty="0"/>
              <a:t>Blood management</a:t>
            </a:r>
            <a:endParaRPr dirty="0"/>
          </a:p>
          <a:p>
            <a:pPr marL="228600" indent="-1016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879BDFF-0FD3-465F-BB26-46489B807EF6}"/>
              </a:ext>
            </a:extLst>
          </p:cNvPr>
          <p:cNvSpPr/>
          <p:nvPr/>
        </p:nvSpPr>
        <p:spPr>
          <a:xfrm>
            <a:off x="1" y="956561"/>
            <a:ext cx="3854371" cy="5541836"/>
          </a:xfrm>
          <a:prstGeom prst="rect">
            <a:avLst/>
          </a:prstGeom>
          <a:solidFill>
            <a:srgbClr val="5088C7"/>
          </a:solidFill>
          <a:ln>
            <a:solidFill>
              <a:srgbClr val="5088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551C3524-F6C7-4464-A64C-A7562134FD94}"/>
              </a:ext>
            </a:extLst>
          </p:cNvPr>
          <p:cNvSpPr>
            <a:spLocks noGrp="1"/>
          </p:cNvSpPr>
          <p:nvPr>
            <p:ph type="title"/>
          </p:nvPr>
        </p:nvSpPr>
        <p:spPr/>
        <p:txBody>
          <a:bodyPr/>
          <a:lstStyle/>
          <a:p>
            <a:r>
              <a:rPr lang="en-GB" dirty="0"/>
              <a:t>Overview</a:t>
            </a:r>
            <a:endParaRPr lang="en-NL" dirty="0"/>
          </a:p>
        </p:txBody>
      </p:sp>
      <p:sp>
        <p:nvSpPr>
          <p:cNvPr id="4" name="Slide Number Placeholder 3">
            <a:extLst>
              <a:ext uri="{FF2B5EF4-FFF2-40B4-BE49-F238E27FC236}">
                <a16:creationId xmlns:a16="http://schemas.microsoft.com/office/drawing/2014/main" id="{3EFEAFD7-7EB7-4B4F-84CF-9E85C4700D13}"/>
              </a:ext>
            </a:extLst>
          </p:cNvPr>
          <p:cNvSpPr>
            <a:spLocks noGrp="1"/>
          </p:cNvSpPr>
          <p:nvPr>
            <p:ph type="sldNum" sz="quarter" idx="12"/>
          </p:nvPr>
        </p:nvSpPr>
        <p:spPr/>
        <p:txBody>
          <a:bodyPr/>
          <a:lstStyle/>
          <a:p>
            <a:fld id="{B33FBB1A-A525-AF4D-8C8D-DF1E08EF2F8D}" type="slidenum">
              <a:rPr lang="en-US" smtClean="0"/>
              <a:pPr/>
              <a:t>5</a:t>
            </a:fld>
            <a:endParaRPr lang="en-US" dirty="0"/>
          </a:p>
        </p:txBody>
      </p:sp>
      <p:sp>
        <p:nvSpPr>
          <p:cNvPr id="6" name="Rectangle 5">
            <a:extLst>
              <a:ext uri="{FF2B5EF4-FFF2-40B4-BE49-F238E27FC236}">
                <a16:creationId xmlns:a16="http://schemas.microsoft.com/office/drawing/2014/main" id="{099EF6BF-927E-4005-9802-1311EC8CC311}"/>
              </a:ext>
            </a:extLst>
          </p:cNvPr>
          <p:cNvSpPr/>
          <p:nvPr/>
        </p:nvSpPr>
        <p:spPr>
          <a:xfrm>
            <a:off x="5236029" y="6541941"/>
            <a:ext cx="2079171" cy="283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Box 8">
            <a:extLst>
              <a:ext uri="{FF2B5EF4-FFF2-40B4-BE49-F238E27FC236}">
                <a16:creationId xmlns:a16="http://schemas.microsoft.com/office/drawing/2014/main" id="{03EA26F6-FF85-40D9-A2CC-0268BB08E900}"/>
              </a:ext>
            </a:extLst>
          </p:cNvPr>
          <p:cNvSpPr txBox="1"/>
          <p:nvPr/>
        </p:nvSpPr>
        <p:spPr>
          <a:xfrm>
            <a:off x="480059" y="2551838"/>
            <a:ext cx="2491740" cy="1754326"/>
          </a:xfrm>
          <a:prstGeom prst="rect">
            <a:avLst/>
          </a:prstGeom>
          <a:noFill/>
        </p:spPr>
        <p:txBody>
          <a:bodyPr wrap="square" rtlCol="0">
            <a:spAutoFit/>
          </a:bodyPr>
          <a:lstStyle/>
          <a:p>
            <a:r>
              <a:rPr lang="en-GB" sz="3600" b="1" dirty="0">
                <a:solidFill>
                  <a:schemeClr val="bg1"/>
                </a:solidFill>
              </a:rPr>
              <a:t>Overview of Current Activities</a:t>
            </a:r>
            <a:endParaRPr lang="en-NL" sz="3600" b="1" dirty="0">
              <a:solidFill>
                <a:schemeClr val="bg1"/>
              </a:solidFill>
            </a:endParaRPr>
          </a:p>
        </p:txBody>
      </p:sp>
      <p:sp>
        <p:nvSpPr>
          <p:cNvPr id="10" name="Rectangle: Rounded Corners 9">
            <a:extLst>
              <a:ext uri="{FF2B5EF4-FFF2-40B4-BE49-F238E27FC236}">
                <a16:creationId xmlns:a16="http://schemas.microsoft.com/office/drawing/2014/main" id="{2E0D6F1B-47B1-4F26-89D7-7EFFFAD913CE}"/>
              </a:ext>
            </a:extLst>
          </p:cNvPr>
          <p:cNvSpPr/>
          <p:nvPr/>
        </p:nvSpPr>
        <p:spPr>
          <a:xfrm>
            <a:off x="2971799" y="1351235"/>
            <a:ext cx="8385631" cy="109748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1" name="Rectangle: Rounded Corners 10">
            <a:extLst>
              <a:ext uri="{FF2B5EF4-FFF2-40B4-BE49-F238E27FC236}">
                <a16:creationId xmlns:a16="http://schemas.microsoft.com/office/drawing/2014/main" id="{228CC9A8-6C2D-4799-915A-05753DCEED8C}"/>
              </a:ext>
            </a:extLst>
          </p:cNvPr>
          <p:cNvSpPr/>
          <p:nvPr/>
        </p:nvSpPr>
        <p:spPr>
          <a:xfrm>
            <a:off x="2971799" y="2584216"/>
            <a:ext cx="8385631" cy="109748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Rounded Corners 11">
            <a:extLst>
              <a:ext uri="{FF2B5EF4-FFF2-40B4-BE49-F238E27FC236}">
                <a16:creationId xmlns:a16="http://schemas.microsoft.com/office/drawing/2014/main" id="{7FC1D320-D14E-4562-BA90-174C4A9A3BB3}"/>
              </a:ext>
            </a:extLst>
          </p:cNvPr>
          <p:cNvSpPr/>
          <p:nvPr/>
        </p:nvSpPr>
        <p:spPr>
          <a:xfrm>
            <a:off x="2971799" y="3817577"/>
            <a:ext cx="8385631" cy="109748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361149A8-1AB0-4FAF-99F7-E7BD54C535D3}"/>
              </a:ext>
            </a:extLst>
          </p:cNvPr>
          <p:cNvSpPr txBox="1"/>
          <p:nvPr/>
        </p:nvSpPr>
        <p:spPr>
          <a:xfrm>
            <a:off x="3209835" y="1607589"/>
            <a:ext cx="7909560" cy="584775"/>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Formation of Education Committee</a:t>
            </a:r>
          </a:p>
          <a:p>
            <a:r>
              <a:rPr lang="en-GB" sz="1400" dirty="0">
                <a:solidFill>
                  <a:schemeClr val="bg1"/>
                </a:solidFill>
                <a:latin typeface="Arial" panose="020B0604020202020204" pitchFamily="34" charset="0"/>
                <a:cs typeface="Arial" panose="020B0604020202020204" pitchFamily="34" charset="0"/>
              </a:rPr>
              <a:t>EC members and Section chairs</a:t>
            </a:r>
            <a:endParaRPr lang="en-NL" sz="1400" dirty="0">
              <a:solidFill>
                <a:schemeClr val="bg1"/>
              </a:solidFill>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39F0BD08-1E17-4A43-B690-711D5A00A84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1308"/>
          <a:stretch/>
        </p:blipFill>
        <p:spPr>
          <a:xfrm>
            <a:off x="10561218" y="1597977"/>
            <a:ext cx="594503" cy="584776"/>
          </a:xfrm>
          <a:prstGeom prst="rect">
            <a:avLst/>
          </a:prstGeom>
        </p:spPr>
      </p:pic>
      <p:sp>
        <p:nvSpPr>
          <p:cNvPr id="17" name="TextBox 16">
            <a:extLst>
              <a:ext uri="{FF2B5EF4-FFF2-40B4-BE49-F238E27FC236}">
                <a16:creationId xmlns:a16="http://schemas.microsoft.com/office/drawing/2014/main" id="{2899A383-6FC2-436A-B7E5-0DA9DA1A482A}"/>
              </a:ext>
            </a:extLst>
          </p:cNvPr>
          <p:cNvSpPr txBox="1"/>
          <p:nvPr/>
        </p:nvSpPr>
        <p:spPr>
          <a:xfrm>
            <a:off x="3209835" y="2836915"/>
            <a:ext cx="7909560"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Education Needs Assessment for ESPNIC members</a:t>
            </a:r>
            <a:r>
              <a:rPr lang="en-GB" sz="1400" dirty="0">
                <a:solidFill>
                  <a:schemeClr val="bg1"/>
                </a:solidFill>
                <a:latin typeface="Arial" panose="020B0604020202020204" pitchFamily="34" charset="0"/>
                <a:cs typeface="Arial" panose="020B0604020202020204" pitchFamily="34" charset="0"/>
              </a:rPr>
              <a:t> </a:t>
            </a:r>
            <a:endParaRPr lang="en-NL" sz="1400" dirty="0">
              <a:solidFill>
                <a:schemeClr val="bg1"/>
              </a:solidFill>
              <a:latin typeface="Arial" panose="020B0604020202020204" pitchFamily="34" charset="0"/>
              <a:cs typeface="Arial" panose="020B0604020202020204" pitchFamily="34" charset="0"/>
            </a:endParaRPr>
          </a:p>
        </p:txBody>
      </p:sp>
      <p:pic>
        <p:nvPicPr>
          <p:cNvPr id="31" name="Content Placeholder 12">
            <a:extLst>
              <a:ext uri="{FF2B5EF4-FFF2-40B4-BE49-F238E27FC236}">
                <a16:creationId xmlns:a16="http://schemas.microsoft.com/office/drawing/2014/main" id="{86E8B566-313F-461D-9FC8-2777521F5E66}"/>
              </a:ext>
            </a:extLst>
          </p:cNvPr>
          <p:cNvPicPr>
            <a:picLocks noGrp="1" noChangeAspect="1"/>
          </p:cNvPicPr>
          <p:nvPr>
            <p:ph idx="1"/>
          </p:nvPr>
        </p:nvPicPr>
        <p:blipFill rotWithShape="1">
          <a:blip r:embed="rId5">
            <a:extLst>
              <a:ext uri="{96DAC541-7B7A-43D3-8B79-37D633B846F1}">
                <asvg:svgBlip xmlns:asvg="http://schemas.microsoft.com/office/drawing/2016/SVG/main" r:embed="rId6"/>
              </a:ext>
            </a:extLst>
          </a:blip>
          <a:srcRect b="13300"/>
          <a:stretch/>
        </p:blipFill>
        <p:spPr>
          <a:xfrm>
            <a:off x="10597546" y="2846524"/>
            <a:ext cx="521849" cy="565555"/>
          </a:xfrm>
        </p:spPr>
      </p:pic>
      <p:sp>
        <p:nvSpPr>
          <p:cNvPr id="18" name="TextBox 17">
            <a:extLst>
              <a:ext uri="{FF2B5EF4-FFF2-40B4-BE49-F238E27FC236}">
                <a16:creationId xmlns:a16="http://schemas.microsoft.com/office/drawing/2014/main" id="{0C0B1541-DD90-4519-AC05-0301B11C6446}"/>
              </a:ext>
            </a:extLst>
          </p:cNvPr>
          <p:cNvSpPr txBox="1"/>
          <p:nvPr/>
        </p:nvSpPr>
        <p:spPr>
          <a:xfrm>
            <a:off x="3209835" y="4073933"/>
            <a:ext cx="7909560"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Overview of existing materials on online portals</a:t>
            </a:r>
          </a:p>
        </p:txBody>
      </p:sp>
      <p:pic>
        <p:nvPicPr>
          <p:cNvPr id="29" name="Graphic 28">
            <a:extLst>
              <a:ext uri="{FF2B5EF4-FFF2-40B4-BE49-F238E27FC236}">
                <a16:creationId xmlns:a16="http://schemas.microsoft.com/office/drawing/2014/main" id="{2137B92C-AFA6-4A52-81AC-5787C59B8F3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8056"/>
          <a:stretch/>
        </p:blipFill>
        <p:spPr>
          <a:xfrm>
            <a:off x="10619967" y="4119087"/>
            <a:ext cx="477005" cy="488597"/>
          </a:xfrm>
          <a:prstGeom prst="rect">
            <a:avLst/>
          </a:prstGeom>
        </p:spPr>
      </p:pic>
      <p:sp>
        <p:nvSpPr>
          <p:cNvPr id="36" name="Rectangle: Rounded Corners 35">
            <a:extLst>
              <a:ext uri="{FF2B5EF4-FFF2-40B4-BE49-F238E27FC236}">
                <a16:creationId xmlns:a16="http://schemas.microsoft.com/office/drawing/2014/main" id="{A613FB26-33C6-434D-9892-6F722895AC9E}"/>
              </a:ext>
            </a:extLst>
          </p:cNvPr>
          <p:cNvSpPr/>
          <p:nvPr/>
        </p:nvSpPr>
        <p:spPr>
          <a:xfrm>
            <a:off x="2971799" y="5048569"/>
            <a:ext cx="8385631" cy="109748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8" name="TextBox 37">
            <a:extLst>
              <a:ext uri="{FF2B5EF4-FFF2-40B4-BE49-F238E27FC236}">
                <a16:creationId xmlns:a16="http://schemas.microsoft.com/office/drawing/2014/main" id="{6A3F1679-4B17-40F2-A364-9B7EB95303AD}"/>
              </a:ext>
            </a:extLst>
          </p:cNvPr>
          <p:cNvSpPr txBox="1"/>
          <p:nvPr/>
        </p:nvSpPr>
        <p:spPr>
          <a:xfrm>
            <a:off x="3209835" y="5304923"/>
            <a:ext cx="7909560"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More events in preparation </a:t>
            </a:r>
          </a:p>
        </p:txBody>
      </p:sp>
      <p:pic>
        <p:nvPicPr>
          <p:cNvPr id="40" name="Graphic 39">
            <a:extLst>
              <a:ext uri="{FF2B5EF4-FFF2-40B4-BE49-F238E27FC236}">
                <a16:creationId xmlns:a16="http://schemas.microsoft.com/office/drawing/2014/main" id="{7E939AC0-CC70-48F8-BAAC-8EF091FE6217}"/>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1531"/>
          <a:stretch/>
        </p:blipFill>
        <p:spPr>
          <a:xfrm>
            <a:off x="10564999" y="5304923"/>
            <a:ext cx="596187" cy="584775"/>
          </a:xfrm>
          <a:prstGeom prst="rect">
            <a:avLst/>
          </a:prstGeom>
        </p:spPr>
      </p:pic>
    </p:spTree>
    <p:extLst>
      <p:ext uri="{BB962C8B-B14F-4D97-AF65-F5344CB8AC3E}">
        <p14:creationId xmlns:p14="http://schemas.microsoft.com/office/powerpoint/2010/main" val="23937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17" grpId="0"/>
      <p:bldP spid="18" grpId="0"/>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9333-B56E-8A28-E01E-94D89F13231F}"/>
              </a:ext>
            </a:extLst>
          </p:cNvPr>
          <p:cNvSpPr>
            <a:spLocks noGrp="1"/>
          </p:cNvSpPr>
          <p:nvPr>
            <p:ph type="title"/>
          </p:nvPr>
        </p:nvSpPr>
        <p:spPr/>
        <p:txBody>
          <a:bodyPr/>
          <a:lstStyle/>
          <a:p>
            <a:r>
              <a:rPr lang="en-GB" dirty="0"/>
              <a:t>Journal club</a:t>
            </a:r>
          </a:p>
        </p:txBody>
      </p:sp>
      <p:sp>
        <p:nvSpPr>
          <p:cNvPr id="3" name="Content Placeholder 2">
            <a:extLst>
              <a:ext uri="{FF2B5EF4-FFF2-40B4-BE49-F238E27FC236}">
                <a16:creationId xmlns:a16="http://schemas.microsoft.com/office/drawing/2014/main" id="{4A9F77A8-4E0B-825B-4ECA-018B9A190058}"/>
              </a:ext>
            </a:extLst>
          </p:cNvPr>
          <p:cNvSpPr>
            <a:spLocks noGrp="1"/>
          </p:cNvSpPr>
          <p:nvPr>
            <p:ph idx="1"/>
          </p:nvPr>
        </p:nvSpPr>
        <p:spPr>
          <a:xfrm>
            <a:off x="1123950" y="1452914"/>
            <a:ext cx="8998258" cy="4351338"/>
          </a:xfrm>
        </p:spPr>
        <p:txBody>
          <a:bodyPr/>
          <a:lstStyle/>
          <a:p>
            <a:pPr marL="0" indent="0">
              <a:buNone/>
            </a:pPr>
            <a:r>
              <a:rPr lang="en-GB" b="1" dirty="0"/>
              <a:t>Journal Club</a:t>
            </a:r>
            <a:r>
              <a:rPr lang="en-GB" b="1" dirty="0">
                <a:solidFill>
                  <a:schemeClr val="dk1"/>
                </a:solidFill>
              </a:rPr>
              <a:t>: </a:t>
            </a:r>
            <a:r>
              <a:rPr lang="en-GB" dirty="0">
                <a:solidFill>
                  <a:schemeClr val="dk1"/>
                </a:solidFill>
              </a:rPr>
              <a:t>since October, this initiative been monthly basis, with the collaboration of Dr Peter Darkin (PICU Registrar) for multi-disciplinary audience. </a:t>
            </a:r>
          </a:p>
          <a:p>
            <a:pPr marL="0" indent="0">
              <a:buNone/>
            </a:pPr>
            <a:r>
              <a:rPr lang="en-GB" dirty="0">
                <a:solidFill>
                  <a:schemeClr val="dk1"/>
                </a:solidFill>
              </a:rPr>
              <a:t>This new format provides a great opportunity for all members to be part of a shared discussion of ideas on relevant articles for both sciences, from various subjects of interest.</a:t>
            </a:r>
          </a:p>
          <a:p>
            <a:pPr marL="0" indent="0">
              <a:buNone/>
            </a:pPr>
            <a:r>
              <a:rPr lang="en-GB" dirty="0">
                <a:solidFill>
                  <a:schemeClr val="dk1"/>
                </a:solidFill>
              </a:rPr>
              <a:t>What can we do to improve our action? To meet the nursing community expectations and needs?</a:t>
            </a:r>
          </a:p>
          <a:p>
            <a:pPr marL="0" indent="0">
              <a:buNone/>
            </a:pPr>
            <a:r>
              <a:rPr lang="en-GB" dirty="0">
                <a:solidFill>
                  <a:schemeClr val="dk1"/>
                </a:solidFill>
              </a:rPr>
              <a:t>Would like more nursing attendees.</a:t>
            </a:r>
          </a:p>
          <a:p>
            <a:pPr marL="0" indent="0">
              <a:buNone/>
            </a:pPr>
            <a:endParaRPr lang="en-GB" dirty="0">
              <a:solidFill>
                <a:schemeClr val="dk1"/>
              </a:solidFill>
            </a:endParaRPr>
          </a:p>
          <a:p>
            <a:pPr marL="0" indent="0">
              <a:buNone/>
            </a:pPr>
            <a:endParaRPr lang="en-GB" dirty="0">
              <a:solidFill>
                <a:schemeClr val="dk1"/>
              </a:solidFill>
            </a:endParaRPr>
          </a:p>
          <a:p>
            <a:endParaRPr lang="en-GB" dirty="0"/>
          </a:p>
        </p:txBody>
      </p:sp>
      <p:sp>
        <p:nvSpPr>
          <p:cNvPr id="4" name="Slide Number Placeholder 3">
            <a:extLst>
              <a:ext uri="{FF2B5EF4-FFF2-40B4-BE49-F238E27FC236}">
                <a16:creationId xmlns:a16="http://schemas.microsoft.com/office/drawing/2014/main" id="{A7477496-ADFB-218E-8286-F0E5632DC642}"/>
              </a:ext>
            </a:extLst>
          </p:cNvPr>
          <p:cNvSpPr>
            <a:spLocks noGrp="1"/>
          </p:cNvSpPr>
          <p:nvPr>
            <p:ph type="sldNum" sz="quarter" idx="12"/>
          </p:nvPr>
        </p:nvSpPr>
        <p:spPr/>
        <p:txBody>
          <a:bodyPr/>
          <a:lstStyle/>
          <a:p>
            <a:fld id="{B33FBB1A-A525-AF4D-8C8D-DF1E08EF2F8D}" type="slidenum">
              <a:rPr lang="en-US" smtClean="0"/>
              <a:pPr/>
              <a:t>6</a:t>
            </a:fld>
            <a:endParaRPr lang="en-US" dirty="0"/>
          </a:p>
        </p:txBody>
      </p:sp>
      <p:pic>
        <p:nvPicPr>
          <p:cNvPr id="6" name="Picture 5">
            <a:extLst>
              <a:ext uri="{FF2B5EF4-FFF2-40B4-BE49-F238E27FC236}">
                <a16:creationId xmlns:a16="http://schemas.microsoft.com/office/drawing/2014/main" id="{37B3CC32-BF38-58B0-0F38-D21C44ECEDBD}"/>
              </a:ext>
            </a:extLst>
          </p:cNvPr>
          <p:cNvPicPr>
            <a:picLocks noChangeAspect="1"/>
          </p:cNvPicPr>
          <p:nvPr/>
        </p:nvPicPr>
        <p:blipFill>
          <a:blip r:embed="rId2"/>
          <a:stretch>
            <a:fillRect/>
          </a:stretch>
        </p:blipFill>
        <p:spPr>
          <a:xfrm>
            <a:off x="7228646" y="5163221"/>
            <a:ext cx="4095565" cy="1282062"/>
          </a:xfrm>
          <a:prstGeom prst="rect">
            <a:avLst/>
          </a:prstGeom>
        </p:spPr>
      </p:pic>
    </p:spTree>
    <p:extLst>
      <p:ext uri="{BB962C8B-B14F-4D97-AF65-F5344CB8AC3E}">
        <p14:creationId xmlns:p14="http://schemas.microsoft.com/office/powerpoint/2010/main" val="2051226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E857365-8712-4C8C-BF45-F098F5B44298}"/>
              </a:ext>
            </a:extLst>
          </p:cNvPr>
          <p:cNvSpPr/>
          <p:nvPr/>
        </p:nvSpPr>
        <p:spPr>
          <a:xfrm>
            <a:off x="0" y="3429000"/>
            <a:ext cx="12192000" cy="2682432"/>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551C3524-F6C7-4464-A64C-A7562134FD94}"/>
              </a:ext>
            </a:extLst>
          </p:cNvPr>
          <p:cNvSpPr>
            <a:spLocks noGrp="1"/>
          </p:cNvSpPr>
          <p:nvPr>
            <p:ph type="title"/>
          </p:nvPr>
        </p:nvSpPr>
        <p:spPr/>
        <p:txBody>
          <a:bodyPr/>
          <a:lstStyle/>
          <a:p>
            <a:r>
              <a:rPr lang="en-GB" b="1" dirty="0"/>
              <a:t>In Development</a:t>
            </a:r>
            <a:endParaRPr lang="en-NL" b="1" dirty="0"/>
          </a:p>
        </p:txBody>
      </p:sp>
      <p:sp>
        <p:nvSpPr>
          <p:cNvPr id="4" name="Slide Number Placeholder 3">
            <a:extLst>
              <a:ext uri="{FF2B5EF4-FFF2-40B4-BE49-F238E27FC236}">
                <a16:creationId xmlns:a16="http://schemas.microsoft.com/office/drawing/2014/main" id="{3EFEAFD7-7EB7-4B4F-84CF-9E85C4700D13}"/>
              </a:ext>
            </a:extLst>
          </p:cNvPr>
          <p:cNvSpPr>
            <a:spLocks noGrp="1"/>
          </p:cNvSpPr>
          <p:nvPr>
            <p:ph type="sldNum" sz="quarter" idx="12"/>
          </p:nvPr>
        </p:nvSpPr>
        <p:spPr/>
        <p:txBody>
          <a:bodyPr/>
          <a:lstStyle/>
          <a:p>
            <a:fld id="{B33FBB1A-A525-AF4D-8C8D-DF1E08EF2F8D}" type="slidenum">
              <a:rPr lang="en-US" smtClean="0"/>
              <a:pPr/>
              <a:t>7</a:t>
            </a:fld>
            <a:endParaRPr lang="en-US" dirty="0"/>
          </a:p>
        </p:txBody>
      </p:sp>
      <p:sp>
        <p:nvSpPr>
          <p:cNvPr id="6" name="Rectangle 5">
            <a:extLst>
              <a:ext uri="{FF2B5EF4-FFF2-40B4-BE49-F238E27FC236}">
                <a16:creationId xmlns:a16="http://schemas.microsoft.com/office/drawing/2014/main" id="{099EF6BF-927E-4005-9802-1311EC8CC311}"/>
              </a:ext>
            </a:extLst>
          </p:cNvPr>
          <p:cNvSpPr/>
          <p:nvPr/>
        </p:nvSpPr>
        <p:spPr>
          <a:xfrm>
            <a:off x="5236029" y="6541941"/>
            <a:ext cx="2079171" cy="283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Content Placeholder 7">
            <a:extLst>
              <a:ext uri="{FF2B5EF4-FFF2-40B4-BE49-F238E27FC236}">
                <a16:creationId xmlns:a16="http://schemas.microsoft.com/office/drawing/2014/main" id="{5CD939AC-A2F8-40CF-800D-1CF5AA94A7CF}"/>
              </a:ext>
            </a:extLst>
          </p:cNvPr>
          <p:cNvPicPr>
            <a:picLocks noGrp="1" noChangeAspect="1"/>
          </p:cNvPicPr>
          <p:nvPr>
            <p:ph idx="1"/>
          </p:nvPr>
        </p:nvPicPr>
        <p:blipFill rotWithShape="1">
          <a:blip r:embed="rId3">
            <a:extLst>
              <a:ext uri="{96DAC541-7B7A-43D3-8B79-37D633B846F1}">
                <asvg:svgBlip xmlns:asvg="http://schemas.microsoft.com/office/drawing/2016/SVG/main" r:embed="rId4"/>
              </a:ext>
            </a:extLst>
          </a:blip>
          <a:srcRect b="13952"/>
          <a:stretch/>
        </p:blipFill>
        <p:spPr>
          <a:xfrm>
            <a:off x="335933" y="1892610"/>
            <a:ext cx="1775640" cy="1909871"/>
          </a:xfrm>
        </p:spPr>
      </p:pic>
      <p:sp>
        <p:nvSpPr>
          <p:cNvPr id="9" name="TextBox 8">
            <a:extLst>
              <a:ext uri="{FF2B5EF4-FFF2-40B4-BE49-F238E27FC236}">
                <a16:creationId xmlns:a16="http://schemas.microsoft.com/office/drawing/2014/main" id="{48DF52A6-A767-4B97-89A6-C1D8166405FA}"/>
              </a:ext>
            </a:extLst>
          </p:cNvPr>
          <p:cNvSpPr txBox="1"/>
          <p:nvPr/>
        </p:nvSpPr>
        <p:spPr>
          <a:xfrm>
            <a:off x="539220" y="3715687"/>
            <a:ext cx="2188029" cy="1138773"/>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Short video series</a:t>
            </a:r>
          </a:p>
          <a:p>
            <a:endParaRPr lang="en-GB" b="1"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Planned launch in early October</a:t>
            </a:r>
            <a:r>
              <a:rPr lang="en-GB" sz="1600" b="1" dirty="0">
                <a:solidFill>
                  <a:schemeClr val="bg1"/>
                </a:solidFill>
                <a:latin typeface="Arial" panose="020B0604020202020204" pitchFamily="34" charset="0"/>
                <a:cs typeface="Arial" panose="020B0604020202020204" pitchFamily="34" charset="0"/>
              </a:rPr>
              <a:t> </a:t>
            </a:r>
            <a:endParaRPr lang="en-NL" sz="1600" b="1" dirty="0">
              <a:solidFill>
                <a:schemeClr val="bg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07812B73-BD55-44AC-BA9F-FD06F413D3F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6780"/>
          <a:stretch/>
        </p:blipFill>
        <p:spPr>
          <a:xfrm>
            <a:off x="3399592" y="1961773"/>
            <a:ext cx="1621563" cy="1686831"/>
          </a:xfrm>
          <a:prstGeom prst="rect">
            <a:avLst/>
          </a:prstGeom>
        </p:spPr>
      </p:pic>
      <p:sp>
        <p:nvSpPr>
          <p:cNvPr id="16" name="TextBox 15">
            <a:extLst>
              <a:ext uri="{FF2B5EF4-FFF2-40B4-BE49-F238E27FC236}">
                <a16:creationId xmlns:a16="http://schemas.microsoft.com/office/drawing/2014/main" id="{E8769D94-C8E4-4070-9E82-B0947CF159C3}"/>
              </a:ext>
            </a:extLst>
          </p:cNvPr>
          <p:cNvSpPr txBox="1"/>
          <p:nvPr/>
        </p:nvSpPr>
        <p:spPr>
          <a:xfrm>
            <a:off x="3399592" y="3673332"/>
            <a:ext cx="2188029" cy="1200329"/>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10 videos on topics proposed by section chairs</a:t>
            </a:r>
          </a:p>
          <a:p>
            <a:endParaRPr lang="en-GB" dirty="0">
              <a:solidFill>
                <a:schemeClr val="bg1"/>
              </a:solidFill>
              <a:latin typeface="Arial" panose="020B0604020202020204" pitchFamily="34" charset="0"/>
              <a:cs typeface="Arial" panose="020B0604020202020204" pitchFamily="34" charset="0"/>
            </a:endParaRPr>
          </a:p>
        </p:txBody>
      </p:sp>
      <p:pic>
        <p:nvPicPr>
          <p:cNvPr id="27" name="Graphic 26">
            <a:extLst>
              <a:ext uri="{FF2B5EF4-FFF2-40B4-BE49-F238E27FC236}">
                <a16:creationId xmlns:a16="http://schemas.microsoft.com/office/drawing/2014/main" id="{DEB01B2E-4B56-4F17-B935-F0E3C03B3C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0553" b="32801"/>
          <a:stretch/>
        </p:blipFill>
        <p:spPr>
          <a:xfrm>
            <a:off x="6429234" y="1892609"/>
            <a:ext cx="1796263" cy="1686831"/>
          </a:xfrm>
          <a:prstGeom prst="rect">
            <a:avLst/>
          </a:prstGeom>
        </p:spPr>
      </p:pic>
      <p:sp>
        <p:nvSpPr>
          <p:cNvPr id="28" name="TextBox 27">
            <a:extLst>
              <a:ext uri="{FF2B5EF4-FFF2-40B4-BE49-F238E27FC236}">
                <a16:creationId xmlns:a16="http://schemas.microsoft.com/office/drawing/2014/main" id="{AF819E58-0CAE-4106-BB59-A66B2FF1AD51}"/>
              </a:ext>
            </a:extLst>
          </p:cNvPr>
          <p:cNvSpPr txBox="1"/>
          <p:nvPr/>
        </p:nvSpPr>
        <p:spPr>
          <a:xfrm>
            <a:off x="6359996" y="3666391"/>
            <a:ext cx="218802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Monthly Webinars </a:t>
            </a:r>
            <a:endParaRPr lang="en-GB" dirty="0">
              <a:solidFill>
                <a:schemeClr val="bg1"/>
              </a:solidFill>
              <a:latin typeface="Arial" panose="020B0604020202020204" pitchFamily="34" charset="0"/>
              <a:cs typeface="Arial" panose="020B0604020202020204" pitchFamily="34" charset="0"/>
            </a:endParaRPr>
          </a:p>
        </p:txBody>
      </p:sp>
      <p:pic>
        <p:nvPicPr>
          <p:cNvPr id="32" name="Graphic 31">
            <a:extLst>
              <a:ext uri="{FF2B5EF4-FFF2-40B4-BE49-F238E27FC236}">
                <a16:creationId xmlns:a16="http://schemas.microsoft.com/office/drawing/2014/main" id="{70D0EF27-CE73-4C91-96F2-6BEFB36069E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32906"/>
          <a:stretch/>
        </p:blipFill>
        <p:spPr>
          <a:xfrm>
            <a:off x="9314492" y="1785219"/>
            <a:ext cx="2277227" cy="1909871"/>
          </a:xfrm>
          <a:prstGeom prst="rect">
            <a:avLst/>
          </a:prstGeom>
        </p:spPr>
      </p:pic>
      <p:sp>
        <p:nvSpPr>
          <p:cNvPr id="34" name="TextBox 33">
            <a:extLst>
              <a:ext uri="{FF2B5EF4-FFF2-40B4-BE49-F238E27FC236}">
                <a16:creationId xmlns:a16="http://schemas.microsoft.com/office/drawing/2014/main" id="{6FDB40A0-725A-48A1-9796-12F87F3E34A6}"/>
              </a:ext>
            </a:extLst>
          </p:cNvPr>
          <p:cNvSpPr txBox="1"/>
          <p:nvPr/>
        </p:nvSpPr>
        <p:spPr>
          <a:xfrm>
            <a:off x="9324530" y="3718239"/>
            <a:ext cx="2188029"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Courses</a:t>
            </a:r>
          </a:p>
          <a:p>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37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28"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E469-8E4B-8D52-4A23-AE5009F16F81}"/>
              </a:ext>
            </a:extLst>
          </p:cNvPr>
          <p:cNvSpPr>
            <a:spLocks noGrp="1"/>
          </p:cNvSpPr>
          <p:nvPr>
            <p:ph type="title"/>
          </p:nvPr>
        </p:nvSpPr>
        <p:spPr/>
        <p:txBody>
          <a:bodyPr/>
          <a:lstStyle/>
          <a:p>
            <a:r>
              <a:rPr lang="en-GB" dirty="0"/>
              <a:t>Webinar</a:t>
            </a:r>
          </a:p>
        </p:txBody>
      </p:sp>
      <p:sp>
        <p:nvSpPr>
          <p:cNvPr id="3" name="Content Placeholder 2">
            <a:extLst>
              <a:ext uri="{FF2B5EF4-FFF2-40B4-BE49-F238E27FC236}">
                <a16:creationId xmlns:a16="http://schemas.microsoft.com/office/drawing/2014/main" id="{75423AB6-3E74-4001-36EA-41E10B2B2261}"/>
              </a:ext>
            </a:extLst>
          </p:cNvPr>
          <p:cNvSpPr>
            <a:spLocks noGrp="1"/>
          </p:cNvSpPr>
          <p:nvPr>
            <p:ph idx="1"/>
          </p:nvPr>
        </p:nvSpPr>
        <p:spPr/>
        <p:txBody>
          <a:bodyPr/>
          <a:lstStyle/>
          <a:p>
            <a:pPr marL="0" indent="0">
              <a:buNone/>
            </a:pPr>
            <a:r>
              <a:rPr lang="en-GB" dirty="0"/>
              <a:t>Nursing proposed collaborative webinar : Tuesday, 17th October at 4pm UK time (5pm CET). </a:t>
            </a:r>
          </a:p>
          <a:p>
            <a:pPr marL="0" indent="0">
              <a:buNone/>
            </a:pPr>
            <a:r>
              <a:rPr lang="en-GB" b="1" dirty="0"/>
              <a:t>Evidence, impact and best practice surrounding the use of patient diaries in the NICU/PICU setting.</a:t>
            </a:r>
          </a:p>
          <a:p>
            <a:pPr marL="0" indent="0">
              <a:buNone/>
            </a:pPr>
            <a:endParaRPr lang="en-GB" b="1" dirty="0"/>
          </a:p>
          <a:p>
            <a:pPr marL="0" indent="0">
              <a:buNone/>
            </a:pPr>
            <a:r>
              <a:rPr lang="en-GB" dirty="0"/>
              <a:t>Led by Fiona Lynch, Orsola Gawronski, Vincenza Sansone, Gillian Colville</a:t>
            </a:r>
          </a:p>
          <a:p>
            <a:pPr marL="0" indent="0">
              <a:buNone/>
            </a:pPr>
            <a:endParaRPr lang="en-GB" dirty="0"/>
          </a:p>
          <a:p>
            <a:pPr marL="0" indent="0">
              <a:buNone/>
            </a:pPr>
            <a:r>
              <a:rPr lang="en-GB" b="1" dirty="0"/>
              <a:t>Future ideas welcome! </a:t>
            </a:r>
          </a:p>
          <a:p>
            <a:pPr marL="0" indent="0">
              <a:buNone/>
            </a:pPr>
            <a:endParaRPr lang="en-GB" dirty="0"/>
          </a:p>
        </p:txBody>
      </p:sp>
      <p:sp>
        <p:nvSpPr>
          <p:cNvPr id="4" name="Slide Number Placeholder 3">
            <a:extLst>
              <a:ext uri="{FF2B5EF4-FFF2-40B4-BE49-F238E27FC236}">
                <a16:creationId xmlns:a16="http://schemas.microsoft.com/office/drawing/2014/main" id="{981D899C-796B-F100-B802-C7D8EB490FAB}"/>
              </a:ext>
            </a:extLst>
          </p:cNvPr>
          <p:cNvSpPr>
            <a:spLocks noGrp="1"/>
          </p:cNvSpPr>
          <p:nvPr>
            <p:ph type="sldNum" sz="quarter" idx="12"/>
          </p:nvPr>
        </p:nvSpPr>
        <p:spPr/>
        <p:txBody>
          <a:bodyPr/>
          <a:lstStyle/>
          <a:p>
            <a:fld id="{B33FBB1A-A525-AF4D-8C8D-DF1E08EF2F8D}" type="slidenum">
              <a:rPr lang="en-US" smtClean="0"/>
              <a:pPr/>
              <a:t>8</a:t>
            </a:fld>
            <a:endParaRPr lang="en-US" dirty="0"/>
          </a:p>
        </p:txBody>
      </p:sp>
    </p:spTree>
    <p:extLst>
      <p:ext uri="{BB962C8B-B14F-4D97-AF65-F5344CB8AC3E}">
        <p14:creationId xmlns:p14="http://schemas.microsoft.com/office/powerpoint/2010/main" val="1297809490"/>
      </p:ext>
    </p:extLst>
  </p:cSld>
  <p:clrMapOvr>
    <a:masterClrMapping/>
  </p:clrMapOvr>
</p:sld>
</file>

<file path=ppt/theme/theme1.xml><?xml version="1.0" encoding="utf-8"?>
<a:theme xmlns:a="http://schemas.openxmlformats.org/drawingml/2006/main" name="ESPNIC%20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NIC%20Theme" id="{CFA6C672-3A21-4D7D-A258-BFE6F43B21B6}" vid="{5EA5CB3B-A6F0-4879-9437-5F2C7154D528}"/>
    </a:ext>
  </a:ext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34A8EF5EF8D14C8B7E85529656A49E" ma:contentTypeVersion="20" ma:contentTypeDescription="Create a new document." ma:contentTypeScope="" ma:versionID="f38371f9df7aba76f48c46a016baaa45">
  <xsd:schema xmlns:xsd="http://www.w3.org/2001/XMLSchema" xmlns:xs="http://www.w3.org/2001/XMLSchema" xmlns:p="http://schemas.microsoft.com/office/2006/metadata/properties" xmlns:ns1="http://schemas.microsoft.com/sharepoint/v3" xmlns:ns2="eb3f7de7-c935-4ca6-a12c-1f73773710ec" xmlns:ns3="75a666ac-2dd7-4eab-bb26-6e47835aeffc" targetNamespace="http://schemas.microsoft.com/office/2006/metadata/properties" ma:root="true" ma:fieldsID="1111aa53ae154ff01afe97a320833363" ns1:_="" ns2:_="" ns3:_="">
    <xsd:import namespace="http://schemas.microsoft.com/sharepoint/v3"/>
    <xsd:import namespace="eb3f7de7-c935-4ca6-a12c-1f73773710ec"/>
    <xsd:import namespace="75a666ac-2dd7-4eab-bb26-6e47835aef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3f7de7-c935-4ca6-a12c-1f73773710e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7eb20398-0988-4e55-b57f-05d62d7b8281}" ma:internalName="TaxCatchAll" ma:showField="CatchAllData" ma:web="eb3f7de7-c935-4ca6-a12c-1f737737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a666ac-2dd7-4eab-bb26-6e47835aef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20c72ca-3d5e-4053-bfc4-d5117e56c93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5a666ac-2dd7-4eab-bb26-6e47835aeffc">
      <Terms xmlns="http://schemas.microsoft.com/office/infopath/2007/PartnerControls"/>
    </lcf76f155ced4ddcb4097134ff3c332f>
    <TaxCatchAll xmlns="eb3f7de7-c935-4ca6-a12c-1f73773710ec" xsi:nil="true"/>
  </documentManagement>
</p:properties>
</file>

<file path=customXml/itemProps1.xml><?xml version="1.0" encoding="utf-8"?>
<ds:datastoreItem xmlns:ds="http://schemas.openxmlformats.org/officeDocument/2006/customXml" ds:itemID="{86FD2A35-F132-4DC6-B557-CA4869CA1B17}">
  <ds:schemaRefs>
    <ds:schemaRef ds:uri="http://schemas.microsoft.com/sharepoint/v3/contenttype/forms"/>
  </ds:schemaRefs>
</ds:datastoreItem>
</file>

<file path=customXml/itemProps2.xml><?xml version="1.0" encoding="utf-8"?>
<ds:datastoreItem xmlns:ds="http://schemas.openxmlformats.org/officeDocument/2006/customXml" ds:itemID="{C1EDE1CC-8D6F-4ADB-9C99-9522F8463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3f7de7-c935-4ca6-a12c-1f73773710ec"/>
    <ds:schemaRef ds:uri="75a666ac-2dd7-4eab-bb26-6e47835aef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01C177-FC61-443D-BE54-7DDC083B856E}">
  <ds:schemaRefs>
    <ds:schemaRef ds:uri="eb3f7de7-c935-4ca6-a12c-1f73773710ec"/>
    <ds:schemaRef ds:uri="http://purl.org/dc/terms/"/>
    <ds:schemaRef ds:uri="http://schemas.microsoft.com/office/infopath/2007/PartnerControls"/>
    <ds:schemaRef ds:uri="http://schemas.microsoft.com/office/2006/documentManagement/types"/>
    <ds:schemaRef ds:uri="http://purl.org/dc/dcmitype/"/>
    <ds:schemaRef ds:uri="75a666ac-2dd7-4eab-bb26-6e47835aeffc"/>
    <ds:schemaRef ds:uri="http://purl.org/dc/elements/1.1/"/>
    <ds:schemaRef ds:uri="http://schemas.microsoft.com/sharepoint/v3"/>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ESPNIC Theme</Template>
  <TotalTime>4860</TotalTime>
  <Words>1135</Words>
  <Application>Microsoft Macintosh PowerPoint</Application>
  <PresentationFormat>Ecrã Panorâmico</PresentationFormat>
  <Paragraphs>101</Paragraphs>
  <Slides>14</Slides>
  <Notes>7</Notes>
  <HiddenSlides>0</HiddenSlides>
  <MMClips>0</MMClips>
  <ScaleCrop>false</ScaleCrop>
  <HeadingPairs>
    <vt:vector size="6" baseType="variant">
      <vt:variant>
        <vt:lpstr>Tipos de letra usados</vt:lpstr>
      </vt:variant>
      <vt:variant>
        <vt:i4>3</vt:i4>
      </vt:variant>
      <vt:variant>
        <vt:lpstr>Tema</vt:lpstr>
      </vt:variant>
      <vt:variant>
        <vt:i4>2</vt:i4>
      </vt:variant>
      <vt:variant>
        <vt:lpstr>Títulos dos diapositivos</vt:lpstr>
      </vt:variant>
      <vt:variant>
        <vt:i4>14</vt:i4>
      </vt:variant>
    </vt:vector>
  </HeadingPairs>
  <TitlesOfParts>
    <vt:vector size="19" baseType="lpstr">
      <vt:lpstr>Arial</vt:lpstr>
      <vt:lpstr>Calibri</vt:lpstr>
      <vt:lpstr>Calibri Light</vt:lpstr>
      <vt:lpstr>ESPNIC%20Theme</vt:lpstr>
      <vt:lpstr>Office Theme</vt:lpstr>
      <vt:lpstr>Apresentação do PowerPoint</vt:lpstr>
      <vt:lpstr>Sections</vt:lpstr>
      <vt:lpstr>Apresentação do PowerPoint</vt:lpstr>
      <vt:lpstr>Other sections </vt:lpstr>
      <vt:lpstr>Working groups </vt:lpstr>
      <vt:lpstr>Overview</vt:lpstr>
      <vt:lpstr>Journal club</vt:lpstr>
      <vt:lpstr>In Development</vt:lpstr>
      <vt:lpstr>Webinar</vt:lpstr>
      <vt:lpstr>ESPNIC Position statement work </vt:lpstr>
      <vt:lpstr>Social media</vt:lpstr>
      <vt:lpstr>New Website</vt:lpstr>
      <vt:lpstr>Any questions?  Info@espnic.eu</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Liliya Buyukliyska</dc:creator>
  <cp:lastModifiedBy>Rui Silva</cp:lastModifiedBy>
  <cp:revision>27</cp:revision>
  <dcterms:created xsi:type="dcterms:W3CDTF">2020-09-21T09:44:35Z</dcterms:created>
  <dcterms:modified xsi:type="dcterms:W3CDTF">2023-06-19T10:57:33Z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0x010100E534A8EF5EF8D14C8B7E85529656A49E</vt:lpwstr>
  </property>
</Properties>
</file>