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9"/>
  </p:notesMasterIdLst>
  <p:sldIdLst>
    <p:sldId id="256" r:id="rId5"/>
    <p:sldId id="257" r:id="rId6"/>
    <p:sldId id="855" r:id="rId7"/>
    <p:sldId id="85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64" r:id="rId9"/>
    <p:sldLayoutId id="2147483683" r:id="rId10"/>
    <p:sldLayoutId id="2147483665" r:id="rId11"/>
    <p:sldLayoutId id="2147483667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2825042" y="5491848"/>
            <a:ext cx="6541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Karl F. </a:t>
            </a:r>
            <a:r>
              <a:rPr lang="en-US" sz="2800" dirty="0" err="1">
                <a:solidFill>
                  <a:schemeClr val="bg1"/>
                </a:solidFill>
              </a:rPr>
              <a:t>Schettler</a:t>
            </a:r>
            <a:r>
              <a:rPr lang="en-US" sz="2800" dirty="0">
                <a:solidFill>
                  <a:schemeClr val="bg1"/>
                </a:solidFill>
              </a:rPr>
              <a:t>					Shruti Agrawal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Chair								Deputy Chair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3"/>
            <a:ext cx="5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Neurocritical Care Section</a:t>
            </a:r>
          </a:p>
        </p:txBody>
      </p:sp>
      <p:pic>
        <p:nvPicPr>
          <p:cNvPr id="6" name="Grafik 5" descr="Ein Bild, das Menschliches Gesicht, Person, Mann, Lächeln enthält.&#10;&#10;Automatisch generierte Beschreibung">
            <a:extLst>
              <a:ext uri="{FF2B5EF4-FFF2-40B4-BE49-F238E27FC236}">
                <a16:creationId xmlns:a16="http://schemas.microsoft.com/office/drawing/2014/main" id="{9068E2E9-C643-659D-A830-EB5E77DE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42" y="3547194"/>
            <a:ext cx="2469041" cy="1643455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D80D3AE-563E-0760-4B02-27FD7095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69" y="3657600"/>
            <a:ext cx="1761649" cy="17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340183" y="71021"/>
            <a:ext cx="11547018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Educational Activities of Neurocritical Care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Webinar Series</a:t>
            </a:r>
            <a:endParaRPr lang="en-GB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Neuromonitoring during cardiac surgery and cardiac intensive care in children (Ken Brady)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solidFill>
                  <a:srgbClr val="0070C0"/>
                </a:solidFill>
              </a:rPr>
              <a:t>Mulit</a:t>
            </a:r>
            <a:r>
              <a:rPr lang="en-GB" sz="2400" dirty="0">
                <a:solidFill>
                  <a:srgbClr val="0070C0"/>
                </a:solidFill>
              </a:rPr>
              <a:t>-modal </a:t>
            </a:r>
            <a:r>
              <a:rPr lang="en-GB" sz="2400" dirty="0" err="1">
                <a:solidFill>
                  <a:srgbClr val="0070C0"/>
                </a:solidFill>
              </a:rPr>
              <a:t>Neurominitoring</a:t>
            </a:r>
            <a:r>
              <a:rPr lang="en-GB" sz="2400" dirty="0">
                <a:solidFill>
                  <a:srgbClr val="0070C0"/>
                </a:solidFill>
              </a:rPr>
              <a:t> in </a:t>
            </a:r>
            <a:r>
              <a:rPr lang="en-GB" sz="2400" dirty="0" err="1">
                <a:solidFill>
                  <a:srgbClr val="0070C0"/>
                </a:solidFill>
              </a:rPr>
              <a:t>Pediatric</a:t>
            </a:r>
            <a:r>
              <a:rPr lang="en-GB" sz="2400" dirty="0">
                <a:solidFill>
                  <a:srgbClr val="0070C0"/>
                </a:solidFill>
              </a:rPr>
              <a:t> Critical Care (Brian </a:t>
            </a:r>
            <a:r>
              <a:rPr lang="en-GB" sz="2400" dirty="0" err="1">
                <a:solidFill>
                  <a:srgbClr val="0070C0"/>
                </a:solidFill>
              </a:rPr>
              <a:t>Appavu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TCD in Paediatric brain injury (Francisco </a:t>
            </a:r>
            <a:r>
              <a:rPr lang="en-GB" sz="2400" dirty="0" err="1">
                <a:solidFill>
                  <a:srgbClr val="0070C0"/>
                </a:solidFill>
              </a:rPr>
              <a:t>Abecasis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Amplitude-integrated EEG background in children – what´s normal (Nora Bruns)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Cerebral autoregulation in TBI (Shruti Agrawal)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solidFill>
                  <a:srgbClr val="0070C0"/>
                </a:solidFill>
              </a:rPr>
              <a:t>aEEG</a:t>
            </a:r>
            <a:r>
              <a:rPr lang="en-GB" sz="2400" dirty="0">
                <a:solidFill>
                  <a:srgbClr val="0070C0"/>
                </a:solidFill>
              </a:rPr>
              <a:t> in the cardiac/surgery patient (Karl F. </a:t>
            </a:r>
            <a:r>
              <a:rPr lang="en-GB" sz="2400" dirty="0" err="1">
                <a:solidFill>
                  <a:srgbClr val="0070C0"/>
                </a:solidFill>
              </a:rPr>
              <a:t>Schettler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Data collection and derivates in Neuro-ICU (Peter </a:t>
            </a:r>
            <a:r>
              <a:rPr lang="en-GB" sz="2400" dirty="0" err="1">
                <a:solidFill>
                  <a:srgbClr val="0070C0"/>
                </a:solidFill>
              </a:rPr>
              <a:t>Smielewski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defTabSz="914377">
              <a:defRPr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1CB306-1690-4F93-3141-2631CA9CEC1A}"/>
              </a:ext>
            </a:extLst>
          </p:cNvPr>
          <p:cNvSpPr txBox="1"/>
          <p:nvPr/>
        </p:nvSpPr>
        <p:spPr>
          <a:xfrm>
            <a:off x="9163879" y="6560474"/>
            <a:ext cx="180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Neurocritical</a:t>
            </a:r>
            <a:r>
              <a:rPr lang="de-DE" sz="1200" dirty="0"/>
              <a:t> Care </a:t>
            </a:r>
            <a:r>
              <a:rPr lang="de-DE" sz="1200" dirty="0" err="1"/>
              <a:t>Section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340183" y="71021"/>
            <a:ext cx="11547018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Educational Activities of Neurocritical Care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401605"/>
            <a:ext cx="11350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Webinar Series -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Statistics</a:t>
            </a:r>
            <a:endParaRPr lang="en-GB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Average Rating 9.13 of 10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Up to 1017 registered for a webinar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Total number of different countries from which people have registered 127</a:t>
            </a:r>
          </a:p>
          <a:p>
            <a:pPr defTabSz="914377">
              <a:defRPr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1CB306-1690-4F93-3141-2631CA9CEC1A}"/>
              </a:ext>
            </a:extLst>
          </p:cNvPr>
          <p:cNvSpPr txBox="1"/>
          <p:nvPr/>
        </p:nvSpPr>
        <p:spPr>
          <a:xfrm>
            <a:off x="9163879" y="6560474"/>
            <a:ext cx="180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Neurocritical</a:t>
            </a:r>
            <a:r>
              <a:rPr lang="de-DE" sz="1200" dirty="0"/>
              <a:t> Care </a:t>
            </a:r>
            <a:r>
              <a:rPr lang="de-DE" sz="1200" dirty="0" err="1"/>
              <a:t>Section</a:t>
            </a:r>
            <a:endParaRPr lang="de-DE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3EC435-4C4C-CE8F-B344-F328B3AF1A3B}"/>
              </a:ext>
            </a:extLst>
          </p:cNvPr>
          <p:cNvSpPr txBox="1"/>
          <p:nvPr/>
        </p:nvSpPr>
        <p:spPr>
          <a:xfrm>
            <a:off x="1123122" y="4218281"/>
            <a:ext cx="984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Season 2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coming</a:t>
            </a:r>
            <a:r>
              <a:rPr lang="de-DE" sz="3200" dirty="0"/>
              <a:t> </a:t>
            </a:r>
            <a:r>
              <a:rPr lang="de-DE" sz="3200" dirty="0" err="1"/>
              <a:t>soon</a:t>
            </a:r>
            <a:r>
              <a:rPr lang="de-DE" sz="3200" dirty="0"/>
              <a:t> !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9C89343-B35B-D616-6CD2-00C2D4AA90B4}"/>
              </a:ext>
            </a:extLst>
          </p:cNvPr>
          <p:cNvSpPr txBox="1"/>
          <p:nvPr/>
        </p:nvSpPr>
        <p:spPr>
          <a:xfrm>
            <a:off x="668766" y="5388857"/>
            <a:ext cx="1135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Also: First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Masterclass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on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aEEG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neuromonitoring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in NICU and PICU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here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in Athens</a:t>
            </a:r>
            <a:endParaRPr lang="en-GB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522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340183" y="71021"/>
            <a:ext cx="11547018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Scientific Activities of Neurocritical Care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587221"/>
            <a:ext cx="11350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Contact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with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Pediatric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Neurocritical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Care Research Group (PNCRG) </a:t>
            </a:r>
            <a:endParaRPr lang="en-GB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Presenting work of the section and ESPNIC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Improve general networking of our section and PNCRG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Connecting and presenting members of our section looking for research opportunities</a:t>
            </a:r>
          </a:p>
          <a:p>
            <a:pPr defTabSz="914377">
              <a:defRPr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1CB306-1690-4F93-3141-2631CA9CEC1A}"/>
              </a:ext>
            </a:extLst>
          </p:cNvPr>
          <p:cNvSpPr txBox="1"/>
          <p:nvPr/>
        </p:nvSpPr>
        <p:spPr>
          <a:xfrm>
            <a:off x="9163879" y="6560474"/>
            <a:ext cx="180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Neurocritical</a:t>
            </a:r>
            <a:r>
              <a:rPr lang="de-DE" sz="1200" dirty="0"/>
              <a:t> Care </a:t>
            </a:r>
            <a:r>
              <a:rPr lang="de-DE" sz="1200" dirty="0" err="1"/>
              <a:t>Section</a:t>
            </a:r>
            <a:endParaRPr lang="de-DE" sz="12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489DF29-A678-0C1D-7BE0-0FD79913471B}"/>
              </a:ext>
            </a:extLst>
          </p:cNvPr>
          <p:cNvSpPr txBox="1"/>
          <p:nvPr/>
        </p:nvSpPr>
        <p:spPr>
          <a:xfrm>
            <a:off x="536338" y="4390351"/>
            <a:ext cx="1135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Projects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of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working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group</a:t>
            </a:r>
            <a:r>
              <a:rPr lang="de-DE" sz="2400" b="1" dirty="0">
                <a:solidFill>
                  <a:srgbClr val="0070C0"/>
                </a:solidFill>
                <a:latin typeface="Calibri" panose="020F0502020204030204"/>
              </a:rPr>
              <a:t> on </a:t>
            </a:r>
            <a:r>
              <a:rPr lang="de-DE" sz="2400" b="1" dirty="0" err="1">
                <a:solidFill>
                  <a:srgbClr val="0070C0"/>
                </a:solidFill>
                <a:latin typeface="Calibri" panose="020F0502020204030204"/>
              </a:rPr>
              <a:t>neuromonitoring</a:t>
            </a:r>
            <a:endParaRPr lang="en-GB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Developing database framework for neuromonitoring registries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</a:rPr>
              <a:t>Developing future guidelines on neuromonitoring</a:t>
            </a:r>
          </a:p>
        </p:txBody>
      </p:sp>
    </p:spTree>
    <p:extLst>
      <p:ext uri="{BB962C8B-B14F-4D97-AF65-F5344CB8AC3E}">
        <p14:creationId xmlns:p14="http://schemas.microsoft.com/office/powerpoint/2010/main" val="2961227051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Props1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1C177-FC61-443D-BE54-7DDC083B856E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5a666ac-2dd7-4eab-bb26-6e47835aeffc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0</TotalTime>
  <Words>235</Words>
  <Application>Microsoft Macintosh PowerPoint</Application>
  <PresentationFormat>Breitbild</PresentationFormat>
  <Paragraphs>37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ESPNIC%20Theme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Karl F. Schettler</cp:lastModifiedBy>
  <cp:revision>27</cp:revision>
  <dcterms:created xsi:type="dcterms:W3CDTF">2020-09-21T09:44:35Z</dcterms:created>
  <dcterms:modified xsi:type="dcterms:W3CDTF">2023-06-14T17:27:45Z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