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8" r:id="rId4"/>
  </p:sldMasterIdLst>
  <p:notesMasterIdLst>
    <p:notesMasterId r:id="rId16"/>
  </p:notesMasterIdLst>
  <p:sldIdLst>
    <p:sldId id="256" r:id="rId5"/>
    <p:sldId id="257" r:id="rId6"/>
    <p:sldId id="854" r:id="rId7"/>
    <p:sldId id="271" r:id="rId8"/>
    <p:sldId id="855" r:id="rId9"/>
    <p:sldId id="856" r:id="rId10"/>
    <p:sldId id="259" r:id="rId11"/>
    <p:sldId id="820" r:id="rId12"/>
    <p:sldId id="824" r:id="rId13"/>
    <p:sldId id="833"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BB7"/>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2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E3906-B29B-49B0-B03C-62FDD7A5CEF2}"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9CC4E-E3CE-4B8B-B7E7-3C5A36AC17A4}" type="slidenum">
              <a:rPr lang="en-US" smtClean="0"/>
              <a:t>‹#›</a:t>
            </a:fld>
            <a:endParaRPr lang="en-US"/>
          </a:p>
        </p:txBody>
      </p:sp>
    </p:spTree>
    <p:extLst>
      <p:ext uri="{BB962C8B-B14F-4D97-AF65-F5344CB8AC3E}">
        <p14:creationId xmlns:p14="http://schemas.microsoft.com/office/powerpoint/2010/main" val="73022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567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171167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Follow up email: link to recording </a:t>
            </a:r>
            <a:r>
              <a:rPr lang="en-US"/>
              <a:t>and membership</a:t>
            </a:r>
          </a:p>
        </p:txBody>
      </p:sp>
    </p:spTree>
    <p:extLst>
      <p:ext uri="{BB962C8B-B14F-4D97-AF65-F5344CB8AC3E}">
        <p14:creationId xmlns:p14="http://schemas.microsoft.com/office/powerpoint/2010/main" val="379125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espnic-online.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0" name="Rectangle 9"/>
          <p:cNvSpPr/>
          <p:nvPr/>
        </p:nvSpPr>
        <p:spPr>
          <a:xfrm>
            <a:off x="-1" y="-1"/>
            <a:ext cx="12192000" cy="428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pic>
        <p:nvPicPr>
          <p:cNvPr id="7" name="Picture 6"/>
          <p:cNvPicPr>
            <a:picLocks noChangeAspect="1"/>
          </p:cNvPicPr>
          <p:nvPr/>
        </p:nvPicPr>
        <p:blipFill>
          <a:blip r:embed="rId2"/>
          <a:stretch>
            <a:fillRect/>
          </a:stretch>
        </p:blipFill>
        <p:spPr>
          <a:xfrm>
            <a:off x="4856592" y="1"/>
            <a:ext cx="7335409" cy="4130298"/>
          </a:xfrm>
          <a:prstGeom prst="rect">
            <a:avLst/>
          </a:prstGeom>
        </p:spPr>
      </p:pic>
      <p:sp>
        <p:nvSpPr>
          <p:cNvPr id="8" name="Rectangle 7"/>
          <p:cNvSpPr/>
          <p:nvPr/>
        </p:nvSpPr>
        <p:spPr>
          <a:xfrm>
            <a:off x="0" y="4130298"/>
            <a:ext cx="12192000" cy="2727702"/>
          </a:xfrm>
          <a:prstGeom prst="rect">
            <a:avLst/>
          </a:prstGeom>
          <a:solidFill>
            <a:srgbClr val="508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pic>
        <p:nvPicPr>
          <p:cNvPr id="3" name="Picture 2" descr="A screenshot of a cell phone&#10;&#10;Description automatically generated">
            <a:extLst>
              <a:ext uri="{FF2B5EF4-FFF2-40B4-BE49-F238E27FC236}">
                <a16:creationId xmlns:a16="http://schemas.microsoft.com/office/drawing/2014/main" id="{A2A9086F-A5FB-4145-8A96-C5203B8A5C6C}"/>
              </a:ext>
            </a:extLst>
          </p:cNvPr>
          <p:cNvPicPr>
            <a:picLocks noChangeAspect="1"/>
          </p:cNvPicPr>
          <p:nvPr/>
        </p:nvPicPr>
        <p:blipFill>
          <a:blip r:embed="rId3"/>
          <a:stretch>
            <a:fillRect/>
          </a:stretch>
        </p:blipFill>
        <p:spPr>
          <a:xfrm>
            <a:off x="127246" y="123344"/>
            <a:ext cx="1959007" cy="1116634"/>
          </a:xfrm>
          <a:prstGeom prst="rect">
            <a:avLst/>
          </a:prstGeom>
        </p:spPr>
      </p:pic>
      <p:sp>
        <p:nvSpPr>
          <p:cNvPr id="2" name="TextBox 1">
            <a:extLst>
              <a:ext uri="{FF2B5EF4-FFF2-40B4-BE49-F238E27FC236}">
                <a16:creationId xmlns:a16="http://schemas.microsoft.com/office/drawing/2014/main" id="{BCF1A701-4B5F-4DA9-9CB6-0D78E74180B9}"/>
              </a:ext>
            </a:extLst>
          </p:cNvPr>
          <p:cNvSpPr txBox="1"/>
          <p:nvPr/>
        </p:nvSpPr>
        <p:spPr>
          <a:xfrm>
            <a:off x="460749" y="2032043"/>
            <a:ext cx="5805377" cy="677493"/>
          </a:xfrm>
          <a:prstGeom prst="rect">
            <a:avLst/>
          </a:prstGeom>
          <a:noFill/>
        </p:spPr>
        <p:txBody>
          <a:bodyPr wrap="square" rtlCol="0">
            <a:spAutoFit/>
          </a:bodyPr>
          <a:lstStyle/>
          <a:p>
            <a:pPr>
              <a:lnSpc>
                <a:spcPts val="4500"/>
              </a:lnSpc>
            </a:pPr>
            <a:r>
              <a:rPr lang="en-US" sz="4500" dirty="0">
                <a:solidFill>
                  <a:srgbClr val="5088C7"/>
                </a:solidFill>
              </a:rPr>
              <a:t>Title of Presentation</a:t>
            </a:r>
          </a:p>
        </p:txBody>
      </p:sp>
    </p:spTree>
    <p:extLst>
      <p:ext uri="{BB962C8B-B14F-4D97-AF65-F5344CB8AC3E}">
        <p14:creationId xmlns:p14="http://schemas.microsoft.com/office/powerpoint/2010/main" val="164999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p:cNvSpPr/>
          <p:nvPr/>
        </p:nvSpPr>
        <p:spPr>
          <a:xfrm flipV="1">
            <a:off x="-1" y="0"/>
            <a:ext cx="60236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algn="l" defTabSz="914377" rtl="0" eaLnBrk="1" latinLnBrk="0" hangingPunct="1"/>
            <a:endParaRPr lang="en-US" sz="1351" dirty="0">
              <a:noFill/>
            </a:endParaRPr>
          </a:p>
        </p:txBody>
      </p:sp>
      <p:sp>
        <p:nvSpPr>
          <p:cNvPr id="12" name="Rectangle 11"/>
          <p:cNvSpPr/>
          <p:nvPr/>
        </p:nvSpPr>
        <p:spPr>
          <a:xfrm flipV="1">
            <a:off x="6023676" y="7750"/>
            <a:ext cx="6168325" cy="6858000"/>
          </a:xfrm>
          <a:prstGeom prst="rect">
            <a:avLst/>
          </a:prstGeom>
          <a:solidFill>
            <a:srgbClr val="508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6" name="Title 1"/>
          <p:cNvSpPr>
            <a:spLocks noGrp="1"/>
          </p:cNvSpPr>
          <p:nvPr>
            <p:ph type="title" hasCustomPrompt="1"/>
          </p:nvPr>
        </p:nvSpPr>
        <p:spPr>
          <a:xfrm>
            <a:off x="6520913" y="1976036"/>
            <a:ext cx="4338235" cy="2363493"/>
          </a:xfrm>
        </p:spPr>
        <p:txBody>
          <a:bodyPr>
            <a:normAutofit/>
          </a:bodyPr>
          <a:lstStyle>
            <a:lvl1pPr>
              <a:lnSpc>
                <a:spcPts val="2700"/>
              </a:lnSpc>
              <a:defRPr sz="3000" b="1">
                <a:solidFill>
                  <a:schemeClr val="bg1"/>
                </a:solidFill>
              </a:defRPr>
            </a:lvl1pPr>
          </a:lstStyle>
          <a:p>
            <a:r>
              <a:rPr lang="en-US" dirty="0"/>
              <a:t>Chapter title</a:t>
            </a:r>
          </a:p>
        </p:txBody>
      </p:sp>
      <p:pic>
        <p:nvPicPr>
          <p:cNvPr id="7" name="Picture 6">
            <a:extLst>
              <a:ext uri="{FF2B5EF4-FFF2-40B4-BE49-F238E27FC236}">
                <a16:creationId xmlns:a16="http://schemas.microsoft.com/office/drawing/2014/main" id="{EE27C6BC-625E-4285-A86A-54B11A2930A0}"/>
              </a:ext>
            </a:extLst>
          </p:cNvPr>
          <p:cNvPicPr>
            <a:picLocks noChangeAspect="1"/>
          </p:cNvPicPr>
          <p:nvPr/>
        </p:nvPicPr>
        <p:blipFill rotWithShape="1">
          <a:blip r:embed="rId2">
            <a:extLst>
              <a:ext uri="{28A0092B-C50C-407E-A947-70E740481C1C}">
                <a14:useLocalDpi xmlns:a14="http://schemas.microsoft.com/office/drawing/2010/main" val="0"/>
              </a:ext>
            </a:extLst>
          </a:blip>
          <a:srcRect t="12460" b="11833"/>
          <a:stretch/>
        </p:blipFill>
        <p:spPr>
          <a:xfrm>
            <a:off x="1" y="0"/>
            <a:ext cx="6023675" cy="6850250"/>
          </a:xfrm>
          <a:prstGeom prst="rect">
            <a:avLst/>
          </a:prstGeom>
        </p:spPr>
      </p:pic>
    </p:spTree>
    <p:extLst>
      <p:ext uri="{BB962C8B-B14F-4D97-AF65-F5344CB8AC3E}">
        <p14:creationId xmlns:p14="http://schemas.microsoft.com/office/powerpoint/2010/main" val="168518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4" name="Rectangle 13"/>
          <p:cNvSpPr/>
          <p:nvPr/>
        </p:nvSpPr>
        <p:spPr>
          <a:xfrm flipV="1">
            <a:off x="-1" y="0"/>
            <a:ext cx="60236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algn="l" defTabSz="914377" rtl="0" eaLnBrk="1" latinLnBrk="0" hangingPunct="1"/>
            <a:endParaRPr lang="en-US" sz="1351" dirty="0">
              <a:noFill/>
            </a:endParaRPr>
          </a:p>
        </p:txBody>
      </p:sp>
      <p:sp>
        <p:nvSpPr>
          <p:cNvPr id="12" name="Rectangle 11"/>
          <p:cNvSpPr/>
          <p:nvPr/>
        </p:nvSpPr>
        <p:spPr>
          <a:xfrm flipV="1">
            <a:off x="6023676" y="7750"/>
            <a:ext cx="6168325" cy="6858000"/>
          </a:xfrm>
          <a:prstGeom prst="rect">
            <a:avLst/>
          </a:prstGeom>
          <a:solidFill>
            <a:srgbClr val="508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6" name="Title 1"/>
          <p:cNvSpPr>
            <a:spLocks noGrp="1"/>
          </p:cNvSpPr>
          <p:nvPr>
            <p:ph type="title" hasCustomPrompt="1"/>
          </p:nvPr>
        </p:nvSpPr>
        <p:spPr>
          <a:xfrm>
            <a:off x="6520913" y="1976036"/>
            <a:ext cx="4338235" cy="2363493"/>
          </a:xfrm>
        </p:spPr>
        <p:txBody>
          <a:bodyPr>
            <a:normAutofit/>
          </a:bodyPr>
          <a:lstStyle>
            <a:lvl1pPr>
              <a:lnSpc>
                <a:spcPts val="2700"/>
              </a:lnSpc>
              <a:defRPr sz="3000" b="1">
                <a:solidFill>
                  <a:schemeClr val="bg1"/>
                </a:solidFill>
              </a:defRPr>
            </a:lvl1pPr>
          </a:lstStyle>
          <a:p>
            <a:r>
              <a:rPr lang="en-US" dirty="0"/>
              <a:t>Chapter title</a:t>
            </a:r>
          </a:p>
        </p:txBody>
      </p:sp>
      <p:pic>
        <p:nvPicPr>
          <p:cNvPr id="7" name="Picture 6">
            <a:extLst>
              <a:ext uri="{FF2B5EF4-FFF2-40B4-BE49-F238E27FC236}">
                <a16:creationId xmlns:a16="http://schemas.microsoft.com/office/drawing/2014/main" id="{623AF4B1-E76F-49EF-B650-03EDB5E8F9A2}"/>
              </a:ext>
            </a:extLst>
          </p:cNvPr>
          <p:cNvPicPr>
            <a:picLocks noChangeAspect="1"/>
          </p:cNvPicPr>
          <p:nvPr/>
        </p:nvPicPr>
        <p:blipFill rotWithShape="1">
          <a:blip r:embed="rId2"/>
          <a:srcRect t="24208"/>
          <a:stretch/>
        </p:blipFill>
        <p:spPr>
          <a:xfrm>
            <a:off x="1" y="0"/>
            <a:ext cx="6023675" cy="6858000"/>
          </a:xfrm>
          <a:prstGeom prst="rect">
            <a:avLst/>
          </a:prstGeom>
        </p:spPr>
      </p:pic>
    </p:spTree>
    <p:extLst>
      <p:ext uri="{BB962C8B-B14F-4D97-AF65-F5344CB8AC3E}">
        <p14:creationId xmlns:p14="http://schemas.microsoft.com/office/powerpoint/2010/main" val="302389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flipV="1">
            <a:off x="-1" y="0"/>
            <a:ext cx="60236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algn="l" defTabSz="914377" rtl="0" eaLnBrk="1" latinLnBrk="0" hangingPunct="1"/>
            <a:endParaRPr lang="en-US" sz="1351" dirty="0">
              <a:noFill/>
            </a:endParaRPr>
          </a:p>
        </p:txBody>
      </p:sp>
      <p:sp>
        <p:nvSpPr>
          <p:cNvPr id="3" name="Rectangle 2"/>
          <p:cNvSpPr/>
          <p:nvPr/>
        </p:nvSpPr>
        <p:spPr>
          <a:xfrm flipV="1">
            <a:off x="6023676" y="0"/>
            <a:ext cx="6168325" cy="6858000"/>
          </a:xfrm>
          <a:prstGeom prst="rect">
            <a:avLst/>
          </a:prstGeom>
          <a:solidFill>
            <a:srgbClr val="508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7" name="Title 1"/>
          <p:cNvSpPr>
            <a:spLocks noGrp="1"/>
          </p:cNvSpPr>
          <p:nvPr>
            <p:ph type="title" hasCustomPrompt="1"/>
          </p:nvPr>
        </p:nvSpPr>
        <p:spPr>
          <a:xfrm>
            <a:off x="6520913" y="1976036"/>
            <a:ext cx="4338235" cy="2363493"/>
          </a:xfrm>
        </p:spPr>
        <p:txBody>
          <a:bodyPr>
            <a:normAutofit/>
          </a:bodyPr>
          <a:lstStyle>
            <a:lvl1pPr>
              <a:lnSpc>
                <a:spcPts val="2700"/>
              </a:lnSpc>
              <a:defRPr sz="3000" b="1">
                <a:solidFill>
                  <a:schemeClr val="bg1"/>
                </a:solidFill>
              </a:defRPr>
            </a:lvl1pPr>
          </a:lstStyle>
          <a:p>
            <a:r>
              <a:rPr lang="en-US"/>
              <a:t>Chapter </a:t>
            </a:r>
            <a:r>
              <a:rPr lang="en-US" dirty="0"/>
              <a:t>title</a:t>
            </a:r>
          </a:p>
        </p:txBody>
      </p:sp>
      <p:pic>
        <p:nvPicPr>
          <p:cNvPr id="6" name="Picture 5">
            <a:extLst>
              <a:ext uri="{FF2B5EF4-FFF2-40B4-BE49-F238E27FC236}">
                <a16:creationId xmlns:a16="http://schemas.microsoft.com/office/drawing/2014/main" id="{1C6C5282-B9DF-43AB-AAAB-CE98122A3BA1}"/>
              </a:ext>
            </a:extLst>
          </p:cNvPr>
          <p:cNvPicPr>
            <a:picLocks noChangeAspect="1"/>
          </p:cNvPicPr>
          <p:nvPr/>
        </p:nvPicPr>
        <p:blipFill rotWithShape="1">
          <a:blip r:embed="rId2">
            <a:extLst>
              <a:ext uri="{28A0092B-C50C-407E-A947-70E740481C1C}">
                <a14:useLocalDpi xmlns:a14="http://schemas.microsoft.com/office/drawing/2010/main" val="0"/>
              </a:ext>
            </a:extLst>
          </a:blip>
          <a:srcRect t="16483" b="7725"/>
          <a:stretch/>
        </p:blipFill>
        <p:spPr>
          <a:xfrm>
            <a:off x="1" y="0"/>
            <a:ext cx="6023675" cy="6858000"/>
          </a:xfrm>
          <a:prstGeom prst="rect">
            <a:avLst/>
          </a:prstGeom>
        </p:spPr>
      </p:pic>
    </p:spTree>
    <p:extLst>
      <p:ext uri="{BB962C8B-B14F-4D97-AF65-F5344CB8AC3E}">
        <p14:creationId xmlns:p14="http://schemas.microsoft.com/office/powerpoint/2010/main" val="142381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617" y="0"/>
            <a:ext cx="6087292" cy="6858000"/>
          </a:xfrm>
          <a:prstGeom prst="rect">
            <a:avLst/>
          </a:prstGeom>
        </p:spPr>
      </p:pic>
      <p:sp>
        <p:nvSpPr>
          <p:cNvPr id="3" name="Rectangle 2"/>
          <p:cNvSpPr/>
          <p:nvPr/>
        </p:nvSpPr>
        <p:spPr>
          <a:xfrm flipV="1">
            <a:off x="6023676" y="0"/>
            <a:ext cx="6168325" cy="6858000"/>
          </a:xfrm>
          <a:prstGeom prst="rect">
            <a:avLst/>
          </a:prstGeom>
          <a:solidFill>
            <a:srgbClr val="508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5" name="Title 1"/>
          <p:cNvSpPr>
            <a:spLocks noGrp="1"/>
          </p:cNvSpPr>
          <p:nvPr>
            <p:ph type="title" hasCustomPrompt="1"/>
          </p:nvPr>
        </p:nvSpPr>
        <p:spPr>
          <a:xfrm>
            <a:off x="6520913" y="1976036"/>
            <a:ext cx="4338235" cy="2363493"/>
          </a:xfrm>
        </p:spPr>
        <p:txBody>
          <a:bodyPr>
            <a:normAutofit/>
          </a:bodyPr>
          <a:lstStyle>
            <a:lvl1pPr>
              <a:lnSpc>
                <a:spcPts val="2700"/>
              </a:lnSpc>
              <a:defRPr sz="3000" b="1">
                <a:solidFill>
                  <a:schemeClr val="bg1"/>
                </a:solidFill>
              </a:defRPr>
            </a:lvl1pPr>
          </a:lstStyle>
          <a:p>
            <a:r>
              <a:rPr lang="en-US" dirty="0"/>
              <a:t>Chapter title</a:t>
            </a:r>
          </a:p>
        </p:txBody>
      </p:sp>
      <p:pic>
        <p:nvPicPr>
          <p:cNvPr id="7" name="Picture 6">
            <a:extLst>
              <a:ext uri="{FF2B5EF4-FFF2-40B4-BE49-F238E27FC236}">
                <a16:creationId xmlns:a16="http://schemas.microsoft.com/office/drawing/2014/main" id="{591C6CDB-0802-4DAD-9BB2-C52D667928DD}"/>
              </a:ext>
            </a:extLst>
          </p:cNvPr>
          <p:cNvPicPr>
            <a:picLocks noChangeAspect="1"/>
          </p:cNvPicPr>
          <p:nvPr/>
        </p:nvPicPr>
        <p:blipFill rotWithShape="1">
          <a:blip r:embed="rId2"/>
          <a:srcRect b="25308"/>
          <a:stretch/>
        </p:blipFill>
        <p:spPr>
          <a:xfrm>
            <a:off x="-88777" y="6884"/>
            <a:ext cx="6112452" cy="6858000"/>
          </a:xfrm>
          <a:prstGeom prst="rect">
            <a:avLst/>
          </a:prstGeom>
        </p:spPr>
      </p:pic>
    </p:spTree>
    <p:extLst>
      <p:ext uri="{BB962C8B-B14F-4D97-AF65-F5344CB8AC3E}">
        <p14:creationId xmlns:p14="http://schemas.microsoft.com/office/powerpoint/2010/main" val="150519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037069E1-5B73-4177-82E6-CFBE3F3E0649}"/>
              </a:ext>
            </a:extLst>
          </p:cNvPr>
          <p:cNvSpPr>
            <a:spLocks noGrp="1"/>
          </p:cNvSpPr>
          <p:nvPr>
            <p:ph type="sldNum" sz="quarter" idx="12"/>
          </p:nvPr>
        </p:nvSpPr>
        <p:spPr>
          <a:xfrm>
            <a:off x="9276429" y="6498398"/>
            <a:ext cx="2743200" cy="365125"/>
          </a:xfrm>
        </p:spPr>
        <p:txBody>
          <a:bodyPr/>
          <a:lstStyle/>
          <a:p>
            <a:fld id="{B33FBB1A-A525-AF4D-8C8D-DF1E08EF2F8D}" type="slidenum">
              <a:rPr lang="en-US" smtClean="0"/>
              <a:pPr/>
              <a:t>‹#›</a:t>
            </a:fld>
            <a:endParaRPr lang="en-US" dirty="0"/>
          </a:p>
        </p:txBody>
      </p:sp>
      <p:sp>
        <p:nvSpPr>
          <p:cNvPr id="8" name="TextBox 7">
            <a:extLst>
              <a:ext uri="{FF2B5EF4-FFF2-40B4-BE49-F238E27FC236}">
                <a16:creationId xmlns:a16="http://schemas.microsoft.com/office/drawing/2014/main" id="{693E5121-5BE2-4487-9A90-ED12A15EEC5D}"/>
              </a:ext>
            </a:extLst>
          </p:cNvPr>
          <p:cNvSpPr txBox="1"/>
          <p:nvPr/>
        </p:nvSpPr>
        <p:spPr>
          <a:xfrm>
            <a:off x="199009" y="6510264"/>
            <a:ext cx="7861915" cy="261610"/>
          </a:xfrm>
          <a:prstGeom prst="rect">
            <a:avLst/>
          </a:prstGeom>
          <a:noFill/>
        </p:spPr>
        <p:txBody>
          <a:bodyPr wrap="square" rtlCol="0">
            <a:spAutoFit/>
          </a:bodyPr>
          <a:lstStyle/>
          <a:p>
            <a:r>
              <a:rPr lang="en-US" sz="1100" b="1" kern="1200" dirty="0">
                <a:solidFill>
                  <a:srgbClr val="5088C7"/>
                </a:solidFill>
                <a:latin typeface="+mn-lt"/>
                <a:ea typeface="+mn-ea"/>
                <a:cs typeface="+mn-cs"/>
              </a:rPr>
              <a:t>European Society of Paediatric Neonatal Intensive Care                                                          </a:t>
            </a:r>
            <a:endParaRPr lang="en-US" sz="1100" b="1" dirty="0">
              <a:solidFill>
                <a:srgbClr val="5088C7"/>
              </a:solidFill>
            </a:endParaRPr>
          </a:p>
        </p:txBody>
      </p:sp>
    </p:spTree>
    <p:extLst>
      <p:ext uri="{BB962C8B-B14F-4D97-AF65-F5344CB8AC3E}">
        <p14:creationId xmlns:p14="http://schemas.microsoft.com/office/powerpoint/2010/main" val="21498727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276429" y="6498398"/>
            <a:ext cx="2743200" cy="365125"/>
          </a:xfrm>
        </p:spPr>
        <p:txBody>
          <a:bodyPr/>
          <a:lstStyle/>
          <a:p>
            <a:fld id="{B33FBB1A-A525-AF4D-8C8D-DF1E08EF2F8D}" type="slidenum">
              <a:rPr lang="en-US" smtClean="0"/>
              <a:pPr/>
              <a:t>‹#›</a:t>
            </a:fld>
            <a:endParaRPr lang="en-US" dirty="0"/>
          </a:p>
        </p:txBody>
      </p:sp>
      <p:sp>
        <p:nvSpPr>
          <p:cNvPr id="7" name="TextBox 6">
            <a:extLst>
              <a:ext uri="{FF2B5EF4-FFF2-40B4-BE49-F238E27FC236}">
                <a16:creationId xmlns:a16="http://schemas.microsoft.com/office/drawing/2014/main" id="{01C16A85-BA9B-4A48-9D29-CC274BA24115}"/>
              </a:ext>
            </a:extLst>
          </p:cNvPr>
          <p:cNvSpPr txBox="1"/>
          <p:nvPr/>
        </p:nvSpPr>
        <p:spPr>
          <a:xfrm>
            <a:off x="199009" y="6510264"/>
            <a:ext cx="7861915" cy="261610"/>
          </a:xfrm>
          <a:prstGeom prst="rect">
            <a:avLst/>
          </a:prstGeom>
          <a:noFill/>
        </p:spPr>
        <p:txBody>
          <a:bodyPr wrap="square" rtlCol="0">
            <a:spAutoFit/>
          </a:bodyPr>
          <a:lstStyle/>
          <a:p>
            <a:r>
              <a:rPr lang="en-US" sz="1100" b="1" kern="1200" dirty="0">
                <a:solidFill>
                  <a:srgbClr val="5088C7"/>
                </a:solidFill>
                <a:latin typeface="+mn-lt"/>
                <a:ea typeface="+mn-ea"/>
                <a:cs typeface="+mn-cs"/>
              </a:rPr>
              <a:t>European Society of Paediatric Neonatal Intensive Care                                                       </a:t>
            </a:r>
            <a:endParaRPr lang="en-US" sz="1100" b="1" dirty="0">
              <a:solidFill>
                <a:srgbClr val="5088C7"/>
              </a:solidFill>
            </a:endParaRPr>
          </a:p>
        </p:txBody>
      </p:sp>
      <p:pic>
        <p:nvPicPr>
          <p:cNvPr id="9" name="Picture 8">
            <a:extLst>
              <a:ext uri="{FF2B5EF4-FFF2-40B4-BE49-F238E27FC236}">
                <a16:creationId xmlns:a16="http://schemas.microsoft.com/office/drawing/2014/main" id="{000E1083-7F5D-47CE-84E9-8E7311BF9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314" y="62246"/>
            <a:ext cx="1709132" cy="977237"/>
          </a:xfrm>
          <a:prstGeom prst="rect">
            <a:avLst/>
          </a:prstGeom>
        </p:spPr>
      </p:pic>
    </p:spTree>
    <p:extLst>
      <p:ext uri="{BB962C8B-B14F-4D97-AF65-F5344CB8AC3E}">
        <p14:creationId xmlns:p14="http://schemas.microsoft.com/office/powerpoint/2010/main" val="313372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7181642A-C395-4884-8669-94FEE95B84A8}"/>
              </a:ext>
            </a:extLst>
          </p:cNvPr>
          <p:cNvSpPr>
            <a:spLocks noGrp="1"/>
          </p:cNvSpPr>
          <p:nvPr>
            <p:ph type="sldNum" sz="quarter" idx="12"/>
          </p:nvPr>
        </p:nvSpPr>
        <p:spPr>
          <a:xfrm>
            <a:off x="9276429" y="6498398"/>
            <a:ext cx="2743200" cy="365125"/>
          </a:xfrm>
        </p:spPr>
        <p:txBody>
          <a:bodyPr/>
          <a:lstStyle/>
          <a:p>
            <a:fld id="{B33FBB1A-A525-AF4D-8C8D-DF1E08EF2F8D}" type="slidenum">
              <a:rPr lang="en-US" smtClean="0"/>
              <a:pPr/>
              <a:t>‹#›</a:t>
            </a:fld>
            <a:endParaRPr lang="en-US" dirty="0"/>
          </a:p>
        </p:txBody>
      </p:sp>
      <p:sp>
        <p:nvSpPr>
          <p:cNvPr id="8" name="TextBox 7">
            <a:extLst>
              <a:ext uri="{FF2B5EF4-FFF2-40B4-BE49-F238E27FC236}">
                <a16:creationId xmlns:a16="http://schemas.microsoft.com/office/drawing/2014/main" id="{65543D8F-F2BD-40AD-AA45-7BE2F6361B56}"/>
              </a:ext>
            </a:extLst>
          </p:cNvPr>
          <p:cNvSpPr txBox="1"/>
          <p:nvPr/>
        </p:nvSpPr>
        <p:spPr>
          <a:xfrm>
            <a:off x="199009" y="6510264"/>
            <a:ext cx="7861915" cy="261610"/>
          </a:xfrm>
          <a:prstGeom prst="rect">
            <a:avLst/>
          </a:prstGeom>
          <a:noFill/>
        </p:spPr>
        <p:txBody>
          <a:bodyPr wrap="square" rtlCol="0">
            <a:spAutoFit/>
          </a:bodyPr>
          <a:lstStyle/>
          <a:p>
            <a:r>
              <a:rPr lang="en-US" sz="1100" b="1" kern="1200" dirty="0">
                <a:solidFill>
                  <a:srgbClr val="5088C7"/>
                </a:solidFill>
                <a:latin typeface="+mn-lt"/>
                <a:ea typeface="+mn-ea"/>
                <a:cs typeface="+mn-cs"/>
              </a:rPr>
              <a:t>European Society of Paediatric Neonatal Intensive Care                                                         </a:t>
            </a:r>
            <a:endParaRPr lang="en-US" sz="1100" b="1" dirty="0">
              <a:solidFill>
                <a:srgbClr val="5088C7"/>
              </a:solidFill>
            </a:endParaRPr>
          </a:p>
        </p:txBody>
      </p:sp>
    </p:spTree>
    <p:extLst>
      <p:ext uri="{BB962C8B-B14F-4D97-AF65-F5344CB8AC3E}">
        <p14:creationId xmlns:p14="http://schemas.microsoft.com/office/powerpoint/2010/main" val="35840983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1F8ABE3-C526-4E07-9268-B5A0DF6B4C86}"/>
              </a:ext>
            </a:extLst>
          </p:cNvPr>
          <p:cNvSpPr>
            <a:spLocks noGrp="1"/>
          </p:cNvSpPr>
          <p:nvPr>
            <p:ph type="sldNum" sz="quarter" idx="12"/>
          </p:nvPr>
        </p:nvSpPr>
        <p:spPr>
          <a:xfrm>
            <a:off x="9276429" y="6498398"/>
            <a:ext cx="2743200" cy="365125"/>
          </a:xfrm>
        </p:spPr>
        <p:txBody>
          <a:bodyPr/>
          <a:lstStyle/>
          <a:p>
            <a:fld id="{B33FBB1A-A525-AF4D-8C8D-DF1E08EF2F8D}" type="slidenum">
              <a:rPr lang="en-US" smtClean="0"/>
              <a:pPr/>
              <a:t>‹#›</a:t>
            </a:fld>
            <a:endParaRPr lang="en-US" dirty="0"/>
          </a:p>
        </p:txBody>
      </p:sp>
      <p:sp>
        <p:nvSpPr>
          <p:cNvPr id="9" name="TextBox 8">
            <a:extLst>
              <a:ext uri="{FF2B5EF4-FFF2-40B4-BE49-F238E27FC236}">
                <a16:creationId xmlns:a16="http://schemas.microsoft.com/office/drawing/2014/main" id="{74A0FEDE-1D68-4723-A1A7-01D699682224}"/>
              </a:ext>
            </a:extLst>
          </p:cNvPr>
          <p:cNvSpPr txBox="1"/>
          <p:nvPr/>
        </p:nvSpPr>
        <p:spPr>
          <a:xfrm>
            <a:off x="199009" y="6510264"/>
            <a:ext cx="7861915" cy="261610"/>
          </a:xfrm>
          <a:prstGeom prst="rect">
            <a:avLst/>
          </a:prstGeom>
          <a:noFill/>
        </p:spPr>
        <p:txBody>
          <a:bodyPr wrap="square" rtlCol="0">
            <a:spAutoFit/>
          </a:bodyPr>
          <a:lstStyle/>
          <a:p>
            <a:r>
              <a:rPr lang="en-US" sz="1100" b="1" kern="1200" dirty="0">
                <a:solidFill>
                  <a:srgbClr val="5088C7"/>
                </a:solidFill>
                <a:latin typeface="+mn-lt"/>
                <a:ea typeface="+mn-ea"/>
                <a:cs typeface="+mn-cs"/>
              </a:rPr>
              <a:t>European Society of Paediatric Neonatal Intensive Care                                                        </a:t>
            </a:r>
            <a:endParaRPr lang="en-US" sz="1100" b="1" dirty="0">
              <a:solidFill>
                <a:srgbClr val="5088C7"/>
              </a:solidFill>
            </a:endParaRPr>
          </a:p>
        </p:txBody>
      </p:sp>
    </p:spTree>
    <p:extLst>
      <p:ext uri="{BB962C8B-B14F-4D97-AF65-F5344CB8AC3E}">
        <p14:creationId xmlns:p14="http://schemas.microsoft.com/office/powerpoint/2010/main" val="22141416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0395" y="314588"/>
            <a:ext cx="10515600" cy="6291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19A80DFD-8C0D-40A8-A41C-106C1953C501}"/>
              </a:ext>
            </a:extLst>
          </p:cNvPr>
          <p:cNvSpPr>
            <a:spLocks noGrp="1"/>
          </p:cNvSpPr>
          <p:nvPr>
            <p:ph type="sldNum" sz="quarter" idx="12"/>
          </p:nvPr>
        </p:nvSpPr>
        <p:spPr>
          <a:xfrm>
            <a:off x="9276429" y="6498398"/>
            <a:ext cx="2743200" cy="365125"/>
          </a:xfrm>
        </p:spPr>
        <p:txBody>
          <a:bodyPr/>
          <a:lstStyle/>
          <a:p>
            <a:fld id="{B33FBB1A-A525-AF4D-8C8D-DF1E08EF2F8D}" type="slidenum">
              <a:rPr lang="en-US" smtClean="0"/>
              <a:pPr/>
              <a:t>‹#›</a:t>
            </a:fld>
            <a:endParaRPr lang="en-US" dirty="0"/>
          </a:p>
        </p:txBody>
      </p:sp>
      <p:sp>
        <p:nvSpPr>
          <p:cNvPr id="11" name="TextBox 10">
            <a:extLst>
              <a:ext uri="{FF2B5EF4-FFF2-40B4-BE49-F238E27FC236}">
                <a16:creationId xmlns:a16="http://schemas.microsoft.com/office/drawing/2014/main" id="{123FEBC7-8066-4DED-88A8-EB64EBCBA0B0}"/>
              </a:ext>
            </a:extLst>
          </p:cNvPr>
          <p:cNvSpPr txBox="1"/>
          <p:nvPr/>
        </p:nvSpPr>
        <p:spPr>
          <a:xfrm>
            <a:off x="199009" y="6510264"/>
            <a:ext cx="7861915" cy="261610"/>
          </a:xfrm>
          <a:prstGeom prst="rect">
            <a:avLst/>
          </a:prstGeom>
          <a:noFill/>
        </p:spPr>
        <p:txBody>
          <a:bodyPr wrap="square" rtlCol="0">
            <a:spAutoFit/>
          </a:bodyPr>
          <a:lstStyle/>
          <a:p>
            <a:r>
              <a:rPr lang="en-US" sz="1100" b="1" kern="1200" dirty="0">
                <a:solidFill>
                  <a:srgbClr val="5088C7"/>
                </a:solidFill>
                <a:latin typeface="+mn-lt"/>
                <a:ea typeface="+mn-ea"/>
                <a:cs typeface="+mn-cs"/>
              </a:rPr>
              <a:t>European Society of Paediatric Neonatal Intensive Care                                                        </a:t>
            </a:r>
            <a:endParaRPr lang="en-US" sz="1100" b="1" dirty="0">
              <a:solidFill>
                <a:srgbClr val="5088C7"/>
              </a:solidFill>
            </a:endParaRPr>
          </a:p>
        </p:txBody>
      </p:sp>
    </p:spTree>
    <p:extLst>
      <p:ext uri="{BB962C8B-B14F-4D97-AF65-F5344CB8AC3E}">
        <p14:creationId xmlns:p14="http://schemas.microsoft.com/office/powerpoint/2010/main" val="17912876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173" y="258595"/>
            <a:ext cx="10515600" cy="664685"/>
          </a:xfrm>
        </p:spPr>
        <p:txBody>
          <a:bodyPr>
            <a:normAutofit/>
          </a:bodyPr>
          <a:lstStyle>
            <a:lvl1pPr>
              <a:defRPr sz="32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25639" y="6516150"/>
            <a:ext cx="2743200" cy="365125"/>
          </a:xfrm>
        </p:spPr>
        <p:txBody>
          <a:bodyPr/>
          <a:lstStyle/>
          <a:p>
            <a:fld id="{C764DE79-268F-4C1A-8933-263129D2AF90}" type="datetimeFigureOut">
              <a:rPr lang="en-US" dirty="0"/>
              <a:t>6/2/2023</a:t>
            </a:fld>
            <a:endParaRPr lang="en-US" dirty="0"/>
          </a:p>
        </p:txBody>
      </p:sp>
      <p:sp>
        <p:nvSpPr>
          <p:cNvPr id="4" name="Footer Placeholder 3"/>
          <p:cNvSpPr>
            <a:spLocks noGrp="1"/>
          </p:cNvSpPr>
          <p:nvPr>
            <p:ph type="ftr" sz="quarter" idx="11"/>
          </p:nvPr>
        </p:nvSpPr>
        <p:spPr>
          <a:xfrm>
            <a:off x="4038600" y="6516150"/>
            <a:ext cx="4114800" cy="365125"/>
          </a:xfrm>
        </p:spPr>
        <p:txBody>
          <a:bodyPr/>
          <a:lstStyle/>
          <a:p>
            <a:endParaRPr lang="en-US" dirty="0"/>
          </a:p>
        </p:txBody>
      </p:sp>
      <p:sp>
        <p:nvSpPr>
          <p:cNvPr id="5" name="Slide Number Placeholder 4"/>
          <p:cNvSpPr>
            <a:spLocks noGrp="1"/>
          </p:cNvSpPr>
          <p:nvPr>
            <p:ph type="sldNum" sz="quarter" idx="12"/>
          </p:nvPr>
        </p:nvSpPr>
        <p:spPr>
          <a:xfrm>
            <a:off x="9178771" y="6516150"/>
            <a:ext cx="2743200" cy="365125"/>
          </a:xfr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63426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3862" y="234952"/>
            <a:ext cx="9271879" cy="530225"/>
          </a:xfrm>
        </p:spPr>
        <p:txBody>
          <a:bodyPr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278384"/>
            <a:ext cx="6172200" cy="4582666"/>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8200" y="1314364"/>
            <a:ext cx="3932237" cy="451070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E5542FAB-893A-4B60-A4BE-48326B7574F1}"/>
              </a:ext>
            </a:extLst>
          </p:cNvPr>
          <p:cNvSpPr>
            <a:spLocks noGrp="1"/>
          </p:cNvSpPr>
          <p:nvPr>
            <p:ph type="sldNum" sz="quarter" idx="12"/>
          </p:nvPr>
        </p:nvSpPr>
        <p:spPr>
          <a:xfrm>
            <a:off x="9276429" y="6498398"/>
            <a:ext cx="2743200" cy="365125"/>
          </a:xfrm>
        </p:spPr>
        <p:txBody>
          <a:bodyPr/>
          <a:lstStyle/>
          <a:p>
            <a:fld id="{B33FBB1A-A525-AF4D-8C8D-DF1E08EF2F8D}" type="slidenum">
              <a:rPr lang="en-US" smtClean="0"/>
              <a:pPr/>
              <a:t>‹#›</a:t>
            </a:fld>
            <a:endParaRPr lang="en-US" dirty="0"/>
          </a:p>
        </p:txBody>
      </p:sp>
      <p:sp>
        <p:nvSpPr>
          <p:cNvPr id="12" name="TextBox 11">
            <a:extLst>
              <a:ext uri="{FF2B5EF4-FFF2-40B4-BE49-F238E27FC236}">
                <a16:creationId xmlns:a16="http://schemas.microsoft.com/office/drawing/2014/main" id="{04EDB607-BC14-4357-9F0C-03D6128B459D}"/>
              </a:ext>
            </a:extLst>
          </p:cNvPr>
          <p:cNvSpPr txBox="1"/>
          <p:nvPr/>
        </p:nvSpPr>
        <p:spPr>
          <a:xfrm>
            <a:off x="199009" y="6510264"/>
            <a:ext cx="7861915" cy="261610"/>
          </a:xfrm>
          <a:prstGeom prst="rect">
            <a:avLst/>
          </a:prstGeom>
          <a:noFill/>
        </p:spPr>
        <p:txBody>
          <a:bodyPr wrap="square" rtlCol="0">
            <a:spAutoFit/>
          </a:bodyPr>
          <a:lstStyle/>
          <a:p>
            <a:r>
              <a:rPr lang="en-US" sz="1100" b="1" kern="1200" dirty="0">
                <a:solidFill>
                  <a:srgbClr val="5088C7"/>
                </a:solidFill>
                <a:latin typeface="+mn-lt"/>
                <a:ea typeface="+mn-ea"/>
                <a:cs typeface="+mn-cs"/>
              </a:rPr>
              <a:t>European Society of Paediatric Neonatal Intensive </a:t>
            </a:r>
            <a:r>
              <a:rPr lang="en-US" sz="1100" b="1" kern="1200">
                <a:solidFill>
                  <a:srgbClr val="5088C7"/>
                </a:solidFill>
                <a:latin typeface="+mn-lt"/>
                <a:ea typeface="+mn-ea"/>
                <a:cs typeface="+mn-cs"/>
              </a:rPr>
              <a:t>Care                                                          </a:t>
            </a:r>
            <a:endParaRPr lang="en-US" sz="1100" b="1" dirty="0">
              <a:solidFill>
                <a:srgbClr val="5088C7"/>
              </a:solidFill>
            </a:endParaRPr>
          </a:p>
        </p:txBody>
      </p:sp>
    </p:spTree>
    <p:extLst>
      <p:ext uri="{BB962C8B-B14F-4D97-AF65-F5344CB8AC3E}">
        <p14:creationId xmlns:p14="http://schemas.microsoft.com/office/powerpoint/2010/main" val="59874665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p:nvSpPr>
        <p:spPr>
          <a:xfrm flipV="1">
            <a:off x="0" y="0"/>
            <a:ext cx="12192000" cy="6858000"/>
          </a:xfrm>
          <a:prstGeom prst="rect">
            <a:avLst/>
          </a:prstGeom>
          <a:solidFill>
            <a:srgbClr val="508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400" dirty="0">
              <a:noFill/>
            </a:endParaRPr>
          </a:p>
        </p:txBody>
      </p:sp>
      <p:sp>
        <p:nvSpPr>
          <p:cNvPr id="5" name="TextBox 4"/>
          <p:cNvSpPr txBox="1"/>
          <p:nvPr/>
        </p:nvSpPr>
        <p:spPr>
          <a:xfrm>
            <a:off x="166005" y="5471864"/>
            <a:ext cx="6032715" cy="861774"/>
          </a:xfrm>
          <a:prstGeom prst="rect">
            <a:avLst/>
          </a:prstGeom>
          <a:noFill/>
        </p:spPr>
        <p:txBody>
          <a:bodyPr wrap="square" rtlCol="0">
            <a:spAutoFit/>
          </a:bodyPr>
          <a:lstStyle/>
          <a:p>
            <a:r>
              <a:rPr lang="en-US" sz="1000" b="1" kern="1200" dirty="0">
                <a:solidFill>
                  <a:schemeClr val="bg1"/>
                </a:solidFill>
                <a:latin typeface="+mn-lt"/>
                <a:ea typeface="+mn-ea"/>
                <a:cs typeface="+mn-cs"/>
              </a:rPr>
              <a:t>ESPNIC Administrative Office</a:t>
            </a:r>
            <a:endParaRPr lang="en-US" sz="1000" b="0" kern="1200" dirty="0">
              <a:solidFill>
                <a:schemeClr val="bg1"/>
              </a:solidFill>
              <a:latin typeface="+mn-lt"/>
              <a:ea typeface="+mn-ea"/>
              <a:cs typeface="+mn-cs"/>
            </a:endParaRPr>
          </a:p>
          <a:p>
            <a:r>
              <a:rPr lang="en-US" sz="1000" b="0" kern="1200" dirty="0">
                <a:solidFill>
                  <a:schemeClr val="bg1"/>
                </a:solidFill>
                <a:latin typeface="+mn-lt"/>
                <a:ea typeface="+mn-ea"/>
                <a:cs typeface="+mn-cs"/>
              </a:rPr>
              <a:t>c/o Kenes International Organizers of Congresses S.A</a:t>
            </a:r>
          </a:p>
          <a:p>
            <a:r>
              <a:rPr lang="en-US" sz="1000" b="0" kern="1200" dirty="0">
                <a:solidFill>
                  <a:schemeClr val="bg1"/>
                </a:solidFill>
                <a:latin typeface="+mn-lt"/>
                <a:ea typeface="+mn-ea"/>
                <a:cs typeface="+mn-cs"/>
              </a:rPr>
              <a:t>7, Rue Francois-Versonnex, 1207 Geneva, Switzerland</a:t>
            </a:r>
          </a:p>
          <a:p>
            <a:r>
              <a:rPr lang="cs-CZ" sz="1000" b="0" kern="1200" dirty="0">
                <a:solidFill>
                  <a:schemeClr val="bg1"/>
                </a:solidFill>
                <a:latin typeface="+mn-lt"/>
                <a:ea typeface="+mn-ea"/>
                <a:cs typeface="+mn-cs"/>
              </a:rPr>
              <a:t>Email: </a:t>
            </a:r>
            <a:r>
              <a:rPr lang="cs-CZ" sz="1000" b="0" kern="1200" dirty="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info@espnic</a:t>
            </a:r>
            <a:r>
              <a:rPr lang="en-US" sz="1000" b="0" kern="1200" dirty="0">
                <a:solidFill>
                  <a:schemeClr val="bg1"/>
                </a:solidFill>
                <a:latin typeface="+mn-lt"/>
                <a:ea typeface="+mn-ea"/>
                <a:cs typeface="+mn-cs"/>
                <a:hlinkClick r:id="rId2">
                  <a:extLst>
                    <a:ext uri="{A12FA001-AC4F-418D-AE19-62706E023703}">
                      <ahyp:hlinkClr xmlns:ahyp="http://schemas.microsoft.com/office/drawing/2018/hyperlinkcolor" val="tx"/>
                    </a:ext>
                  </a:extLst>
                </a:hlinkClick>
              </a:rPr>
              <a:t>.</a:t>
            </a:r>
            <a:r>
              <a:rPr lang="en-US" sz="1000" b="0" kern="1200" dirty="0" err="1">
                <a:solidFill>
                  <a:schemeClr val="bg1"/>
                </a:solidFill>
                <a:latin typeface="+mn-lt"/>
                <a:ea typeface="+mn-ea"/>
                <a:cs typeface="+mn-cs"/>
                <a:hlinkClick r:id="rId2">
                  <a:extLst>
                    <a:ext uri="{A12FA001-AC4F-418D-AE19-62706E023703}">
                      <ahyp:hlinkClr xmlns:ahyp="http://schemas.microsoft.com/office/drawing/2018/hyperlinkcolor" val="tx"/>
                    </a:ext>
                  </a:extLst>
                </a:hlinkClick>
              </a:rPr>
              <a:t>eu</a:t>
            </a:r>
            <a:endParaRPr lang="en-US" sz="1000" b="0" kern="1200" dirty="0">
              <a:solidFill>
                <a:schemeClr val="bg1"/>
              </a:solidFill>
              <a:latin typeface="+mn-lt"/>
              <a:ea typeface="+mn-ea"/>
              <a:cs typeface="+mn-cs"/>
            </a:endParaRPr>
          </a:p>
          <a:p>
            <a:r>
              <a:rPr lang="cs-CZ" sz="1000" b="0" kern="1200" dirty="0">
                <a:solidFill>
                  <a:schemeClr val="bg1"/>
                </a:solidFill>
                <a:latin typeface="+mn-lt"/>
                <a:ea typeface="+mn-ea"/>
                <a:cs typeface="+mn-cs"/>
              </a:rPr>
              <a:t>Website: espnic</a:t>
            </a:r>
            <a:r>
              <a:rPr lang="en-US" sz="1000" b="0" kern="1200" dirty="0">
                <a:solidFill>
                  <a:schemeClr val="bg1"/>
                </a:solidFill>
                <a:latin typeface="+mn-lt"/>
                <a:ea typeface="+mn-ea"/>
                <a:cs typeface="+mn-cs"/>
              </a:rPr>
              <a:t>.</a:t>
            </a:r>
            <a:r>
              <a:rPr lang="en-US" sz="1000" b="0" kern="1200" dirty="0" err="1">
                <a:solidFill>
                  <a:schemeClr val="bg1"/>
                </a:solidFill>
                <a:latin typeface="+mn-lt"/>
                <a:ea typeface="+mn-ea"/>
                <a:cs typeface="+mn-cs"/>
              </a:rPr>
              <a:t>eu</a:t>
            </a:r>
            <a:endParaRPr lang="cs-CZ" sz="1000" b="0" kern="1200" dirty="0">
              <a:solidFill>
                <a:schemeClr val="bg1"/>
              </a:solidFill>
              <a:latin typeface="+mn-lt"/>
              <a:ea typeface="+mn-ea"/>
              <a:cs typeface="+mn-cs"/>
            </a:endParaRPr>
          </a:p>
        </p:txBody>
      </p:sp>
      <p:sp>
        <p:nvSpPr>
          <p:cNvPr id="6" name="TextBox 5"/>
          <p:cNvSpPr txBox="1"/>
          <p:nvPr/>
        </p:nvSpPr>
        <p:spPr>
          <a:xfrm>
            <a:off x="166005" y="6554724"/>
            <a:ext cx="6131424" cy="200119"/>
          </a:xfrm>
          <a:prstGeom prst="rect">
            <a:avLst/>
          </a:prstGeom>
          <a:noFill/>
        </p:spPr>
        <p:txBody>
          <a:bodyPr wrap="square" rtlCol="0">
            <a:spAutoFit/>
          </a:bodyPr>
          <a:lstStyle/>
          <a:p>
            <a:pPr rtl="0"/>
            <a:r>
              <a:rPr lang="en-GB" sz="1051" b="0" i="0" u="none" strike="noStrike" kern="1200" baseline="30000" dirty="0">
                <a:solidFill>
                  <a:schemeClr val="bg1"/>
                </a:solidFill>
                <a:latin typeface="+mn-lt"/>
                <a:ea typeface="+mn-ea"/>
                <a:cs typeface="+mn-cs"/>
              </a:rPr>
              <a:t>© ESPNIC European Society of Paediatric and Neonatal Intensive Care © All rights reserved</a:t>
            </a:r>
          </a:p>
        </p:txBody>
      </p:sp>
      <p:sp>
        <p:nvSpPr>
          <p:cNvPr id="8" name="TextBox 7"/>
          <p:cNvSpPr txBox="1"/>
          <p:nvPr/>
        </p:nvSpPr>
        <p:spPr>
          <a:xfrm>
            <a:off x="0" y="2828794"/>
            <a:ext cx="12192000" cy="584775"/>
          </a:xfrm>
          <a:prstGeom prst="rect">
            <a:avLst/>
          </a:prstGeom>
          <a:noFill/>
        </p:spPr>
        <p:txBody>
          <a:bodyPr wrap="square" rtlCol="0">
            <a:spAutoFit/>
          </a:bodyPr>
          <a:lstStyle/>
          <a:p>
            <a:pPr algn="ctr"/>
            <a:r>
              <a:rPr lang="en-US" sz="3200" dirty="0">
                <a:solidFill>
                  <a:schemeClr val="bg1"/>
                </a:solidFill>
              </a:rPr>
              <a:t>THANK YOU!</a:t>
            </a:r>
          </a:p>
        </p:txBody>
      </p:sp>
      <p:pic>
        <p:nvPicPr>
          <p:cNvPr id="9" name="Picture 8">
            <a:extLst>
              <a:ext uri="{FF2B5EF4-FFF2-40B4-BE49-F238E27FC236}">
                <a16:creationId xmlns:a16="http://schemas.microsoft.com/office/drawing/2014/main" id="{69E7E9CB-1914-43CD-AF47-A2DD90689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05" y="4196843"/>
            <a:ext cx="1642152" cy="938940"/>
          </a:xfrm>
          <a:prstGeom prst="rect">
            <a:avLst/>
          </a:prstGeom>
        </p:spPr>
      </p:pic>
    </p:spTree>
    <p:extLst>
      <p:ext uri="{BB962C8B-B14F-4D97-AF65-F5344CB8AC3E}">
        <p14:creationId xmlns:p14="http://schemas.microsoft.com/office/powerpoint/2010/main" val="35024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FE63E4AC-57C8-4E43-937C-F1620AE15C2E}"/>
              </a:ext>
            </a:extLst>
          </p:cNvPr>
          <p:cNvPicPr>
            <a:picLocks noChangeAspect="1"/>
          </p:cNvPicPr>
          <p:nvPr/>
        </p:nvPicPr>
        <p:blipFill>
          <a:blip r:embed="rId15"/>
          <a:stretch>
            <a:fillRect/>
          </a:stretch>
        </p:blipFill>
        <p:spPr>
          <a:xfrm>
            <a:off x="0" y="6104395"/>
            <a:ext cx="12192000" cy="694944"/>
          </a:xfrm>
          <a:prstGeom prst="rect">
            <a:avLst/>
          </a:prstGeom>
        </p:spPr>
      </p:pic>
      <p:sp>
        <p:nvSpPr>
          <p:cNvPr id="8" name="Rectangle 7">
            <a:extLst>
              <a:ext uri="{FF2B5EF4-FFF2-40B4-BE49-F238E27FC236}">
                <a16:creationId xmlns:a16="http://schemas.microsoft.com/office/drawing/2014/main" id="{61A168CB-4F1D-6B4E-99D5-C683EFBBD2DE}"/>
              </a:ext>
            </a:extLst>
          </p:cNvPr>
          <p:cNvSpPr/>
          <p:nvPr/>
        </p:nvSpPr>
        <p:spPr>
          <a:xfrm flipV="1">
            <a:off x="0" y="-1"/>
            <a:ext cx="12192000" cy="1139125"/>
          </a:xfrm>
          <a:prstGeom prst="rect">
            <a:avLst/>
          </a:prstGeom>
          <a:solidFill>
            <a:srgbClr val="5088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2" name="Title Placeholder 1"/>
          <p:cNvSpPr>
            <a:spLocks noGrp="1"/>
          </p:cNvSpPr>
          <p:nvPr>
            <p:ph type="title"/>
          </p:nvPr>
        </p:nvSpPr>
        <p:spPr>
          <a:xfrm>
            <a:off x="314417" y="182563"/>
            <a:ext cx="10515600" cy="77399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01232922"/>
      </p:ext>
    </p:extLst>
  </p:cSld>
  <p:clrMap bg1="lt1" tx1="dk1" bg2="lt2" tx2="dk2" accent1="accent1" accent2="accent2" accent3="accent3" accent4="accent4" accent5="accent5" accent6="accent6" hlink="hlink" folHlink="folHlink"/>
  <p:sldLayoutIdLst>
    <p:sldLayoutId id="2147483684" r:id="rId1"/>
    <p:sldLayoutId id="2147483669" r:id="rId2"/>
    <p:sldLayoutId id="2147483670" r:id="rId3"/>
    <p:sldLayoutId id="2147483671" r:id="rId4"/>
    <p:sldLayoutId id="2147483672" r:id="rId5"/>
    <p:sldLayoutId id="2147483673" r:id="rId6"/>
    <p:sldLayoutId id="2147483674" r:id="rId7"/>
    <p:sldLayoutId id="2147483677" r:id="rId8"/>
    <p:sldLayoutId id="2147483682" r:id="rId9"/>
    <p:sldLayoutId id="2147483664" r:id="rId10"/>
    <p:sldLayoutId id="2147483683" r:id="rId11"/>
    <p:sldLayoutId id="2147483665" r:id="rId12"/>
    <p:sldLayoutId id="2147483667" r:id="rId13"/>
  </p:sldLayoutIdLst>
  <p:hf hdr="0" ftr="0" dt="0"/>
  <p:txStyles>
    <p:titleStyle>
      <a:lvl1pPr algn="l" defTabSz="914377"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mperial.ac.uk/neonatal-data-analysis-unit/enewborn/enewborn-data-visualisation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0D119-8C11-4D47-8AB7-8AA7A33D2DD1}"/>
              </a:ext>
            </a:extLst>
          </p:cNvPr>
          <p:cNvSpPr txBox="1"/>
          <p:nvPr/>
        </p:nvSpPr>
        <p:spPr>
          <a:xfrm>
            <a:off x="1751941" y="5690631"/>
            <a:ext cx="8101011" cy="523220"/>
          </a:xfrm>
          <a:prstGeom prst="rect">
            <a:avLst/>
          </a:prstGeom>
          <a:noFill/>
        </p:spPr>
        <p:txBody>
          <a:bodyPr wrap="square" rtlCol="0">
            <a:spAutoFit/>
          </a:bodyPr>
          <a:lstStyle/>
          <a:p>
            <a:r>
              <a:rPr lang="en-US" sz="2800" dirty="0">
                <a:solidFill>
                  <a:schemeClr val="bg1"/>
                </a:solidFill>
              </a:rPr>
              <a:t>June 2023</a:t>
            </a:r>
          </a:p>
        </p:txBody>
      </p:sp>
      <p:cxnSp>
        <p:nvCxnSpPr>
          <p:cNvPr id="4" name="Straight Connector 3">
            <a:extLst>
              <a:ext uri="{FF2B5EF4-FFF2-40B4-BE49-F238E27FC236}">
                <a16:creationId xmlns:a16="http://schemas.microsoft.com/office/drawing/2014/main" id="{5B9C5D62-9AEB-4511-86C5-C7DC25271912}"/>
              </a:ext>
            </a:extLst>
          </p:cNvPr>
          <p:cNvCxnSpPr/>
          <p:nvPr/>
        </p:nvCxnSpPr>
        <p:spPr>
          <a:xfrm>
            <a:off x="1802218" y="5520955"/>
            <a:ext cx="7341783"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60B1F2DF-703E-4B91-B80B-836B81EB99C3}"/>
              </a:ext>
            </a:extLst>
          </p:cNvPr>
          <p:cNvSpPr/>
          <p:nvPr/>
        </p:nvSpPr>
        <p:spPr>
          <a:xfrm>
            <a:off x="327992" y="1928192"/>
            <a:ext cx="5247861" cy="7951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1C0C00A-3498-4B73-AB56-28A59534DC87}"/>
              </a:ext>
            </a:extLst>
          </p:cNvPr>
          <p:cNvSpPr txBox="1"/>
          <p:nvPr/>
        </p:nvSpPr>
        <p:spPr>
          <a:xfrm>
            <a:off x="810774" y="1775793"/>
            <a:ext cx="6133365" cy="646331"/>
          </a:xfrm>
          <a:prstGeom prst="rect">
            <a:avLst/>
          </a:prstGeom>
          <a:noFill/>
        </p:spPr>
        <p:txBody>
          <a:bodyPr wrap="square" rtlCol="0">
            <a:spAutoFit/>
          </a:bodyPr>
          <a:lstStyle/>
          <a:p>
            <a:r>
              <a:rPr lang="en-US" sz="3600" b="1" dirty="0">
                <a:solidFill>
                  <a:schemeClr val="tx2">
                    <a:lumMod val="75000"/>
                  </a:schemeClr>
                </a:solidFill>
              </a:rPr>
              <a:t>Neonatal Critical Care Section</a:t>
            </a:r>
          </a:p>
        </p:txBody>
      </p:sp>
    </p:spTree>
    <p:extLst>
      <p:ext uri="{BB962C8B-B14F-4D97-AF65-F5344CB8AC3E}">
        <p14:creationId xmlns:p14="http://schemas.microsoft.com/office/powerpoint/2010/main" val="233480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683" y="3429000"/>
            <a:ext cx="5274555" cy="2139805"/>
          </a:xfrm>
        </p:spPr>
        <p:txBody>
          <a:bodyPr>
            <a:noAutofit/>
          </a:bodyPr>
          <a:lstStyle/>
          <a:p>
            <a:pPr algn="ctr"/>
            <a:r>
              <a:rPr lang="en-US" sz="3200" b="0" dirty="0"/>
              <a:t>Any questions?</a:t>
            </a:r>
            <a:br>
              <a:rPr lang="en-US" sz="3200" dirty="0"/>
            </a:br>
            <a:br>
              <a:rPr lang="en-US" sz="3200" dirty="0"/>
            </a:br>
            <a:r>
              <a:rPr lang="en-US" sz="3200" dirty="0"/>
              <a:t>Info@espnic.eu</a:t>
            </a:r>
          </a:p>
        </p:txBody>
      </p:sp>
    </p:spTree>
    <p:extLst>
      <p:ext uri="{BB962C8B-B14F-4D97-AF65-F5344CB8AC3E}">
        <p14:creationId xmlns:p14="http://schemas.microsoft.com/office/powerpoint/2010/main" val="42102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2876" y="6564315"/>
            <a:ext cx="365125" cy="288925"/>
          </a:xfrm>
          <a:prstGeom prst="rect">
            <a:avLst/>
          </a:prstGeom>
        </p:spPr>
        <p:txBody>
          <a:bodyPr/>
          <a:lstStyle/>
          <a:p>
            <a:fld id="{B33FBB1A-A525-AF4D-8C8D-DF1E08EF2F8D}" type="slidenum">
              <a:rPr lang="en-US" smtClean="0"/>
              <a:pPr/>
              <a:t>10</a:t>
            </a:fld>
            <a:endParaRPr lang="en-US" dirty="0"/>
          </a:p>
        </p:txBody>
      </p:sp>
    </p:spTree>
    <p:extLst>
      <p:ext uri="{BB962C8B-B14F-4D97-AF65-F5344CB8AC3E}">
        <p14:creationId xmlns:p14="http://schemas.microsoft.com/office/powerpoint/2010/main" val="11439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848BF2-8168-45AE-AF03-F60F25418B46}"/>
              </a:ext>
            </a:extLst>
          </p:cNvPr>
          <p:cNvSpPr>
            <a:spLocks noGrp="1"/>
          </p:cNvSpPr>
          <p:nvPr>
            <p:ph type="sldNum" sz="quarter" idx="12"/>
          </p:nvPr>
        </p:nvSpPr>
        <p:spPr/>
        <p:txBody>
          <a:bodyPr/>
          <a:lstStyle/>
          <a:p>
            <a:fld id="{B33FBB1A-A525-AF4D-8C8D-DF1E08EF2F8D}" type="slidenum">
              <a:rPr lang="en-US" smtClean="0"/>
              <a:pPr/>
              <a:t>1</a:t>
            </a:fld>
            <a:endParaRPr lang="en-US" dirty="0"/>
          </a:p>
        </p:txBody>
      </p:sp>
      <p:sp>
        <p:nvSpPr>
          <p:cNvPr id="5" name="Title 2">
            <a:extLst>
              <a:ext uri="{FF2B5EF4-FFF2-40B4-BE49-F238E27FC236}">
                <a16:creationId xmlns:a16="http://schemas.microsoft.com/office/drawing/2014/main" id="{75EE2D94-397B-416B-BB03-92D4A3C4C64B}"/>
              </a:ext>
            </a:extLst>
          </p:cNvPr>
          <p:cNvSpPr txBox="1">
            <a:spLocks/>
          </p:cNvSpPr>
          <p:nvPr/>
        </p:nvSpPr>
        <p:spPr>
          <a:xfrm>
            <a:off x="342369" y="107245"/>
            <a:ext cx="11507261" cy="8788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3600" b="1" dirty="0"/>
              <a:t>Welcome to the Neonatal Critical Care Section</a:t>
            </a:r>
          </a:p>
        </p:txBody>
      </p:sp>
      <p:sp>
        <p:nvSpPr>
          <p:cNvPr id="3" name="TextBox 2">
            <a:extLst>
              <a:ext uri="{FF2B5EF4-FFF2-40B4-BE49-F238E27FC236}">
                <a16:creationId xmlns:a16="http://schemas.microsoft.com/office/drawing/2014/main" id="{327043C1-D0A9-46F6-9F02-B5139A2DA638}"/>
              </a:ext>
            </a:extLst>
          </p:cNvPr>
          <p:cNvSpPr txBox="1"/>
          <p:nvPr/>
        </p:nvSpPr>
        <p:spPr>
          <a:xfrm>
            <a:off x="536338" y="1377007"/>
            <a:ext cx="11350863" cy="5693866"/>
          </a:xfrm>
          <a:prstGeom prst="rect">
            <a:avLst/>
          </a:prstGeom>
          <a:noFill/>
        </p:spPr>
        <p:txBody>
          <a:bodyPr wrap="square" rtlCol="0">
            <a:spAutoFit/>
          </a:bodyPr>
          <a:lstStyle/>
          <a:p>
            <a:pPr defTabSz="914377">
              <a:defRPr/>
            </a:pPr>
            <a:r>
              <a:rPr lang="en-US" sz="2800" dirty="0">
                <a:solidFill>
                  <a:srgbClr val="0070C0"/>
                </a:solidFill>
                <a:latin typeface="Calibri" panose="020F0502020204030204"/>
              </a:rPr>
              <a:t>•  </a:t>
            </a:r>
            <a:r>
              <a:rPr lang="en-GB" sz="2800" dirty="0">
                <a:solidFill>
                  <a:srgbClr val="0070C0"/>
                </a:solidFill>
                <a:latin typeface="Calibri" panose="020F0502020204030204"/>
              </a:rPr>
              <a:t>What?</a:t>
            </a:r>
          </a:p>
          <a:p>
            <a:pPr marL="914377" lvl="2" defTabSz="914377">
              <a:defRPr/>
            </a:pPr>
            <a:endParaRPr lang="en-GB" sz="2200" dirty="0">
              <a:solidFill>
                <a:schemeClr val="tx2">
                  <a:lumMod val="75000"/>
                </a:schemeClr>
              </a:solidFill>
              <a:latin typeface="Calibri" panose="020F0502020204030204"/>
            </a:endParaRPr>
          </a:p>
          <a:p>
            <a:pPr marL="914377" lvl="2" defTabSz="914377">
              <a:defRPr/>
            </a:pPr>
            <a:r>
              <a:rPr lang="en-GB" b="0" i="0" dirty="0">
                <a:solidFill>
                  <a:schemeClr val="tx2">
                    <a:lumMod val="75000"/>
                  </a:schemeClr>
                </a:solidFill>
                <a:effectLst/>
                <a:latin typeface="Nunito Sans" pitchFamily="2" charset="0"/>
              </a:rPr>
              <a:t>The aim of the Neonatal Critical Care Section is to promote the best evidence-based practice, advocate for infants and their families and improve neonatal outcomes; building national and international collaboration platforms to enhance clinical effectiveness across Europe and beyond</a:t>
            </a:r>
            <a:r>
              <a:rPr lang="en-GB" b="0" i="0" dirty="0">
                <a:solidFill>
                  <a:srgbClr val="5F727F"/>
                </a:solidFill>
                <a:effectLst/>
                <a:latin typeface="Nunito Sans" pitchFamily="2" charset="0"/>
              </a:rPr>
              <a:t>.</a:t>
            </a:r>
            <a:endParaRPr lang="en-GB" dirty="0">
              <a:solidFill>
                <a:srgbClr val="70AD47">
                  <a:lumMod val="75000"/>
                </a:srgbClr>
              </a:solidFill>
              <a:latin typeface="Calibri" panose="020F0502020204030204"/>
            </a:endParaRPr>
          </a:p>
          <a:p>
            <a:pPr marL="914377" lvl="2" defTabSz="914377">
              <a:defRPr/>
            </a:pPr>
            <a:endParaRPr lang="en-GB" sz="2200" dirty="0">
              <a:solidFill>
                <a:srgbClr val="70AD47">
                  <a:lumMod val="75000"/>
                </a:srgbClr>
              </a:solidFill>
              <a:latin typeface="Calibri" panose="020F0502020204030204"/>
            </a:endParaRPr>
          </a:p>
          <a:p>
            <a:pPr lvl="0">
              <a:defRPr/>
            </a:pPr>
            <a:r>
              <a:rPr lang="en-US" sz="2800" dirty="0">
                <a:solidFill>
                  <a:srgbClr val="0070C0"/>
                </a:solidFill>
                <a:latin typeface="Calibri" panose="020F0502020204030204"/>
              </a:rPr>
              <a:t>•  </a:t>
            </a:r>
            <a:r>
              <a:rPr lang="en-GB" sz="2800" dirty="0">
                <a:solidFill>
                  <a:srgbClr val="0070C0"/>
                </a:solidFill>
                <a:latin typeface="Calibri" panose="020F0502020204030204"/>
              </a:rPr>
              <a:t>When?</a:t>
            </a:r>
            <a:endParaRPr lang="en-GB" sz="2800" dirty="0">
              <a:solidFill>
                <a:srgbClr val="0070C0"/>
              </a:solidFill>
            </a:endParaRPr>
          </a:p>
          <a:p>
            <a:pPr marL="914377" lvl="2">
              <a:defRPr/>
            </a:pPr>
            <a:endParaRPr lang="en-GB" sz="2200" b="1" dirty="0">
              <a:solidFill>
                <a:schemeClr val="tx2">
                  <a:lumMod val="75000"/>
                </a:schemeClr>
              </a:solidFill>
            </a:endParaRPr>
          </a:p>
          <a:p>
            <a:pPr marL="914377" lvl="2">
              <a:defRPr/>
            </a:pPr>
            <a:r>
              <a:rPr lang="en-GB" dirty="0">
                <a:solidFill>
                  <a:schemeClr val="tx2">
                    <a:lumMod val="75000"/>
                  </a:schemeClr>
                </a:solidFill>
                <a:latin typeface="Nunito Sans" pitchFamily="2" charset="0"/>
              </a:rPr>
              <a:t>The new neonatal care section was created at the end of 2022.</a:t>
            </a:r>
          </a:p>
          <a:p>
            <a:pPr marL="914377" lvl="2">
              <a:defRPr/>
            </a:pPr>
            <a:endParaRPr lang="en-GB" dirty="0">
              <a:solidFill>
                <a:srgbClr val="7B8BB7"/>
              </a:solidFill>
              <a:latin typeface="Nunito Sans" pitchFamily="2" charset="0"/>
            </a:endParaRPr>
          </a:p>
          <a:p>
            <a:pPr marL="457189" indent="-457189">
              <a:buFont typeface="Arial" panose="020B0604020202020204" pitchFamily="34" charset="0"/>
              <a:buChar char="•"/>
              <a:defRPr/>
            </a:pPr>
            <a:r>
              <a:rPr lang="en-GB" sz="2800" dirty="0">
                <a:solidFill>
                  <a:srgbClr val="0070C0"/>
                </a:solidFill>
              </a:rPr>
              <a:t>Who?</a:t>
            </a:r>
          </a:p>
          <a:p>
            <a:pPr>
              <a:defRPr/>
            </a:pPr>
            <a:endParaRPr lang="en-GB" sz="2800" dirty="0">
              <a:solidFill>
                <a:srgbClr val="0070C0"/>
              </a:solidFill>
            </a:endParaRPr>
          </a:p>
          <a:p>
            <a:pPr marL="914377" lvl="2">
              <a:defRPr/>
            </a:pPr>
            <a:r>
              <a:rPr lang="en-GB" b="1" i="0" dirty="0">
                <a:solidFill>
                  <a:schemeClr val="tx2">
                    <a:lumMod val="75000"/>
                  </a:schemeClr>
                </a:solidFill>
                <a:effectLst/>
                <a:latin typeface="Nunito Sans" pitchFamily="2" charset="0"/>
              </a:rPr>
              <a:t>Chair:</a:t>
            </a:r>
            <a:r>
              <a:rPr lang="en-GB" b="0" i="0" dirty="0">
                <a:solidFill>
                  <a:schemeClr val="tx2">
                    <a:lumMod val="75000"/>
                  </a:schemeClr>
                </a:solidFill>
                <a:effectLst/>
                <a:latin typeface="Nunito Sans" pitchFamily="2" charset="0"/>
              </a:rPr>
              <a:t> Prof Manuel Sánchez-Luna</a:t>
            </a:r>
            <a:br>
              <a:rPr lang="en-GB" dirty="0">
                <a:solidFill>
                  <a:schemeClr val="tx2">
                    <a:lumMod val="75000"/>
                  </a:schemeClr>
                </a:solidFill>
                <a:latin typeface="Nunito Sans" pitchFamily="2" charset="0"/>
              </a:rPr>
            </a:br>
            <a:r>
              <a:rPr lang="en-GB" b="1" i="0" dirty="0">
                <a:solidFill>
                  <a:schemeClr val="tx2">
                    <a:lumMod val="75000"/>
                  </a:schemeClr>
                </a:solidFill>
                <a:effectLst/>
                <a:latin typeface="Nunito Sans" pitchFamily="2" charset="0"/>
              </a:rPr>
              <a:t>Deputy Chair:</a:t>
            </a:r>
            <a:r>
              <a:rPr lang="en-GB" b="0" i="0" dirty="0">
                <a:solidFill>
                  <a:schemeClr val="tx2">
                    <a:lumMod val="75000"/>
                  </a:schemeClr>
                </a:solidFill>
                <a:effectLst/>
                <a:latin typeface="Nunito Sans" pitchFamily="2" charset="0"/>
              </a:rPr>
              <a:t> Izabela Andrzejewska, RN</a:t>
            </a:r>
            <a:endParaRPr lang="en-GB" b="1" dirty="0">
              <a:solidFill>
                <a:schemeClr val="tx2">
                  <a:lumMod val="75000"/>
                </a:schemeClr>
              </a:solidFill>
              <a:latin typeface="Nunito Sans" pitchFamily="2" charset="0"/>
            </a:endParaRPr>
          </a:p>
          <a:p>
            <a:pPr marL="1371566" lvl="2" indent="-457189">
              <a:buFont typeface="Arial" panose="020B0604020202020204" pitchFamily="34" charset="0"/>
              <a:buChar char="•"/>
              <a:defRPr/>
            </a:pPr>
            <a:endParaRPr lang="en-GB" sz="2800" dirty="0">
              <a:solidFill>
                <a:srgbClr val="0070C0"/>
              </a:solidFill>
            </a:endParaRPr>
          </a:p>
          <a:p>
            <a:pPr defTabSz="914377">
              <a:defRPr/>
            </a:pPr>
            <a:endParaRPr lang="en-US" sz="2800" dirty="0">
              <a:solidFill>
                <a:srgbClr val="0070C0"/>
              </a:solidFill>
              <a:latin typeface="Calibri" panose="020F0502020204030204"/>
            </a:endParaRPr>
          </a:p>
        </p:txBody>
      </p:sp>
      <p:pic>
        <p:nvPicPr>
          <p:cNvPr id="2" name="Picture 1">
            <a:extLst>
              <a:ext uri="{FF2B5EF4-FFF2-40B4-BE49-F238E27FC236}">
                <a16:creationId xmlns:a16="http://schemas.microsoft.com/office/drawing/2014/main" id="{E17D8FBB-DAAF-BCB2-1ABD-38BE619A7DEC}"/>
              </a:ext>
            </a:extLst>
          </p:cNvPr>
          <p:cNvPicPr>
            <a:picLocks noChangeAspect="1"/>
          </p:cNvPicPr>
          <p:nvPr/>
        </p:nvPicPr>
        <p:blipFill rotWithShape="1">
          <a:blip r:embed="rId2">
            <a:extLst>
              <a:ext uri="{28A0092B-C50C-407E-A947-70E740481C1C}">
                <a14:useLocalDpi xmlns:a14="http://schemas.microsoft.com/office/drawing/2010/main" val="0"/>
              </a:ext>
            </a:extLst>
          </a:blip>
          <a:srcRect l="3051" r="38981"/>
          <a:stretch/>
        </p:blipFill>
        <p:spPr bwMode="auto">
          <a:xfrm>
            <a:off x="9019254" y="3218936"/>
            <a:ext cx="1821024" cy="30840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924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DA0F-7F35-44E3-B4AD-42FB352AC7E3}"/>
              </a:ext>
            </a:extLst>
          </p:cNvPr>
          <p:cNvSpPr>
            <a:spLocks noGrp="1"/>
          </p:cNvSpPr>
          <p:nvPr>
            <p:ph type="ctrTitle"/>
          </p:nvPr>
        </p:nvSpPr>
        <p:spPr>
          <a:xfrm>
            <a:off x="7407964" y="1122363"/>
            <a:ext cx="3260035" cy="2387600"/>
          </a:xfrm>
        </p:spPr>
        <p:txBody>
          <a:bodyPr/>
          <a:lstStyle/>
          <a:p>
            <a:r>
              <a:rPr lang="en-US" dirty="0"/>
              <a:t>W</a:t>
            </a:r>
          </a:p>
        </p:txBody>
      </p:sp>
      <p:sp>
        <p:nvSpPr>
          <p:cNvPr id="4" name="Slide Number Placeholder 3">
            <a:extLst>
              <a:ext uri="{FF2B5EF4-FFF2-40B4-BE49-F238E27FC236}">
                <a16:creationId xmlns:a16="http://schemas.microsoft.com/office/drawing/2014/main" id="{F29AE47F-E8B6-4D17-AA60-69C6E07BDE27}"/>
              </a:ext>
            </a:extLst>
          </p:cNvPr>
          <p:cNvSpPr>
            <a:spLocks noGrp="1"/>
          </p:cNvSpPr>
          <p:nvPr>
            <p:ph type="sldNum" sz="quarter" idx="12"/>
          </p:nvPr>
        </p:nvSpPr>
        <p:spPr/>
        <p:txBody>
          <a:bodyPr/>
          <a:lstStyle/>
          <a:p>
            <a:fld id="{B33FBB1A-A525-AF4D-8C8D-DF1E08EF2F8D}" type="slidenum">
              <a:rPr lang="en-US" smtClean="0"/>
              <a:pPr/>
              <a:t>2</a:t>
            </a:fld>
            <a:endParaRPr lang="en-US" dirty="0"/>
          </a:p>
        </p:txBody>
      </p:sp>
      <p:sp>
        <p:nvSpPr>
          <p:cNvPr id="6" name="TextBox 5">
            <a:extLst>
              <a:ext uri="{FF2B5EF4-FFF2-40B4-BE49-F238E27FC236}">
                <a16:creationId xmlns:a16="http://schemas.microsoft.com/office/drawing/2014/main" id="{D394CA9E-3917-28D8-3ECE-4E8735A1FF19}"/>
              </a:ext>
            </a:extLst>
          </p:cNvPr>
          <p:cNvSpPr txBox="1"/>
          <p:nvPr/>
        </p:nvSpPr>
        <p:spPr>
          <a:xfrm>
            <a:off x="627040" y="1819025"/>
            <a:ext cx="5676462" cy="3970318"/>
          </a:xfrm>
          <a:prstGeom prst="rect">
            <a:avLst/>
          </a:prstGeom>
          <a:noFill/>
        </p:spPr>
        <p:txBody>
          <a:bodyPr wrap="square">
            <a:spAutoFit/>
          </a:bodyPr>
          <a:lstStyle/>
          <a:p>
            <a:pPr algn="l"/>
            <a:r>
              <a:rPr lang="en-GB" b="0" i="0" dirty="0">
                <a:solidFill>
                  <a:srgbClr val="5F727F"/>
                </a:solidFill>
                <a:effectLst/>
                <a:latin typeface="Nunito Sans" pitchFamily="2" charset="0"/>
              </a:rPr>
              <a:t>WHO and UNICEF recently reported that nearly 30 million babies are born </a:t>
            </a:r>
            <a:r>
              <a:rPr lang="en-GB" dirty="0">
                <a:solidFill>
                  <a:srgbClr val="5F727F"/>
                </a:solidFill>
                <a:latin typeface="Nunito Sans" pitchFamily="2" charset="0"/>
              </a:rPr>
              <a:t>too soon or unwell and require specialist medical attention. The data from more </a:t>
            </a:r>
            <a:r>
              <a:rPr lang="en-GB" b="0" i="0" dirty="0">
                <a:solidFill>
                  <a:srgbClr val="5F727F"/>
                </a:solidFill>
                <a:effectLst/>
                <a:latin typeface="Nunito Sans" pitchFamily="2" charset="0"/>
              </a:rPr>
              <a:t>than 15 European countries is reflecting the neonatal census with significant numbers of babies born &lt;37 weeks of gestation (ref: e-</a:t>
            </a:r>
            <a:r>
              <a:rPr lang="en-GB" dirty="0" err="1">
                <a:solidFill>
                  <a:srgbClr val="5F727F"/>
                </a:solidFill>
                <a:latin typeface="Nunito Sans" pitchFamily="2" charset="0"/>
              </a:rPr>
              <a:t>N</a:t>
            </a:r>
            <a:r>
              <a:rPr lang="en-GB" b="0" i="0" dirty="0" err="1">
                <a:solidFill>
                  <a:srgbClr val="5F727F"/>
                </a:solidFill>
                <a:effectLst/>
                <a:latin typeface="Nunito Sans" pitchFamily="2" charset="0"/>
              </a:rPr>
              <a:t>ewborn</a:t>
            </a:r>
            <a:r>
              <a:rPr lang="en-GB" b="0" i="0" dirty="0">
                <a:solidFill>
                  <a:srgbClr val="5F727F"/>
                </a:solidFill>
                <a:effectLst/>
                <a:latin typeface="Nunito Sans" pitchFamily="2" charset="0"/>
              </a:rPr>
              <a:t>).</a:t>
            </a:r>
          </a:p>
          <a:p>
            <a:pPr algn="l"/>
            <a:endParaRPr lang="en-GB" dirty="0">
              <a:solidFill>
                <a:srgbClr val="5F727F"/>
              </a:solidFill>
              <a:latin typeface="Nunito Sans" pitchFamily="2" charset="0"/>
            </a:endParaRPr>
          </a:p>
          <a:p>
            <a:pPr algn="l"/>
            <a:r>
              <a:rPr lang="en-GB" b="0" i="0" dirty="0">
                <a:solidFill>
                  <a:srgbClr val="5F727F"/>
                </a:solidFill>
                <a:effectLst/>
                <a:latin typeface="Nunito Sans" pitchFamily="2" charset="0"/>
              </a:rPr>
              <a:t>In response to the global need, investment in education, training and creating the facility requires urgent attention.</a:t>
            </a:r>
          </a:p>
          <a:p>
            <a:pPr algn="l"/>
            <a:endParaRPr lang="en-GB" dirty="0">
              <a:solidFill>
                <a:srgbClr val="5F727F"/>
              </a:solidFill>
              <a:latin typeface="Nunito Sans" pitchFamily="2" charset="0"/>
            </a:endParaRPr>
          </a:p>
          <a:p>
            <a:pPr algn="l"/>
            <a:r>
              <a:rPr lang="en-GB" b="0" i="0" dirty="0">
                <a:solidFill>
                  <a:srgbClr val="5F727F"/>
                </a:solidFill>
                <a:effectLst/>
                <a:latin typeface="Nunito Sans" pitchFamily="2" charset="0"/>
              </a:rPr>
              <a:t>We are aspiring to create a robust platform with a holistic approach to support neonatal professionals, vulnerable patients and their families</a:t>
            </a:r>
            <a:r>
              <a:rPr lang="en-GB" dirty="0">
                <a:solidFill>
                  <a:srgbClr val="5F727F"/>
                </a:solidFill>
                <a:latin typeface="Nunito Sans" pitchFamily="2" charset="0"/>
              </a:rPr>
              <a:t>.</a:t>
            </a:r>
            <a:endParaRPr lang="en-GB" b="0" i="0" dirty="0">
              <a:solidFill>
                <a:srgbClr val="5F727F"/>
              </a:solidFill>
              <a:effectLst/>
              <a:latin typeface="Nunito Sans" pitchFamily="2" charset="0"/>
            </a:endParaRPr>
          </a:p>
        </p:txBody>
      </p:sp>
      <p:pic>
        <p:nvPicPr>
          <p:cNvPr id="7" name="Picture 6">
            <a:extLst>
              <a:ext uri="{FF2B5EF4-FFF2-40B4-BE49-F238E27FC236}">
                <a16:creationId xmlns:a16="http://schemas.microsoft.com/office/drawing/2014/main" id="{2AE4FFCF-3097-14A6-D7E3-E88FA0F68878}"/>
              </a:ext>
            </a:extLst>
          </p:cNvPr>
          <p:cNvPicPr>
            <a:picLocks noChangeAspect="1"/>
          </p:cNvPicPr>
          <p:nvPr/>
        </p:nvPicPr>
        <p:blipFill rotWithShape="1">
          <a:blip r:embed="rId2"/>
          <a:srcRect l="29249" t="17448" r="7102" b="18852"/>
          <a:stretch/>
        </p:blipFill>
        <p:spPr bwMode="auto">
          <a:xfrm>
            <a:off x="6303502" y="1763713"/>
            <a:ext cx="5546128" cy="3330573"/>
          </a:xfrm>
          <a:prstGeom prst="rect">
            <a:avLst/>
          </a:prstGeom>
          <a:ln>
            <a:noFill/>
          </a:ln>
          <a:extLst>
            <a:ext uri="{53640926-AAD7-44D8-BBD7-CCE9431645EC}">
              <a14:shadowObscured xmlns:a14="http://schemas.microsoft.com/office/drawing/2010/main"/>
            </a:ext>
          </a:extLst>
        </p:spPr>
      </p:pic>
      <p:sp>
        <p:nvSpPr>
          <p:cNvPr id="8" name="Title 2">
            <a:extLst>
              <a:ext uri="{FF2B5EF4-FFF2-40B4-BE49-F238E27FC236}">
                <a16:creationId xmlns:a16="http://schemas.microsoft.com/office/drawing/2014/main" id="{125CD98E-2E01-FF66-406E-639F0A31E243}"/>
              </a:ext>
            </a:extLst>
          </p:cNvPr>
          <p:cNvSpPr txBox="1">
            <a:spLocks/>
          </p:cNvSpPr>
          <p:nvPr/>
        </p:nvSpPr>
        <p:spPr>
          <a:xfrm>
            <a:off x="342369" y="107245"/>
            <a:ext cx="11507261" cy="8788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3600" b="1" dirty="0"/>
              <a:t>Why do we need Neonatal Critical Care Section?</a:t>
            </a:r>
          </a:p>
        </p:txBody>
      </p:sp>
      <p:sp>
        <p:nvSpPr>
          <p:cNvPr id="9" name="Title 2">
            <a:extLst>
              <a:ext uri="{FF2B5EF4-FFF2-40B4-BE49-F238E27FC236}">
                <a16:creationId xmlns:a16="http://schemas.microsoft.com/office/drawing/2014/main" id="{08E30EFF-9A01-7CDE-BFCB-079F280A3872}"/>
              </a:ext>
            </a:extLst>
          </p:cNvPr>
          <p:cNvSpPr txBox="1">
            <a:spLocks/>
          </p:cNvSpPr>
          <p:nvPr/>
        </p:nvSpPr>
        <p:spPr>
          <a:xfrm>
            <a:off x="6697997" y="5241742"/>
            <a:ext cx="5151633" cy="554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1100" dirty="0">
                <a:solidFill>
                  <a:schemeClr val="bg1">
                    <a:lumMod val="65000"/>
                  </a:schemeClr>
                </a:solidFill>
                <a:hlinkClick r:id="rId3">
                  <a:extLst>
                    <a:ext uri="{A12FA001-AC4F-418D-AE19-62706E023703}">
                      <ahyp:hlinkClr xmlns:ahyp="http://schemas.microsoft.com/office/drawing/2018/hyperlinkcolor" val="tx"/>
                    </a:ext>
                  </a:extLst>
                </a:hlinkClick>
              </a:rPr>
              <a:t>REF: Neonatal Medicine Imperial College London</a:t>
            </a:r>
          </a:p>
          <a:p>
            <a:r>
              <a:rPr lang="en-US" sz="1100" dirty="0">
                <a:solidFill>
                  <a:srgbClr val="0563C1"/>
                </a:solidFill>
                <a:hlinkClick r:id="rId3">
                  <a:extLst>
                    <a:ext uri="{A12FA001-AC4F-418D-AE19-62706E023703}">
                      <ahyp:hlinkClr xmlns:ahyp="http://schemas.microsoft.com/office/drawing/2018/hyperlinkcolor" val="tx"/>
                    </a:ext>
                  </a:extLst>
                </a:hlinkClick>
              </a:rPr>
              <a:t>https://www.imperial.ac.uk/neonatal-data-analysis-unit/enewborn/enewborn-data-visualisations/</a:t>
            </a:r>
            <a:r>
              <a:rPr lang="en-US" sz="1100" dirty="0">
                <a:solidFill>
                  <a:schemeClr val="bg1">
                    <a:lumMod val="65000"/>
                  </a:schemeClr>
                </a:solidFill>
              </a:rPr>
              <a:t> </a:t>
            </a:r>
          </a:p>
        </p:txBody>
      </p:sp>
    </p:spTree>
    <p:extLst>
      <p:ext uri="{BB962C8B-B14F-4D97-AF65-F5344CB8AC3E}">
        <p14:creationId xmlns:p14="http://schemas.microsoft.com/office/powerpoint/2010/main" val="174012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0D119-8C11-4D47-8AB7-8AA7A33D2DD1}"/>
              </a:ext>
            </a:extLst>
          </p:cNvPr>
          <p:cNvSpPr txBox="1"/>
          <p:nvPr/>
        </p:nvSpPr>
        <p:spPr>
          <a:xfrm>
            <a:off x="810774" y="5680753"/>
            <a:ext cx="8101011" cy="523220"/>
          </a:xfrm>
          <a:prstGeom prst="rect">
            <a:avLst/>
          </a:prstGeom>
          <a:noFill/>
        </p:spPr>
        <p:txBody>
          <a:bodyPr wrap="square" rtlCol="0">
            <a:spAutoFit/>
          </a:bodyPr>
          <a:lstStyle/>
          <a:p>
            <a:r>
              <a:rPr lang="en-US" sz="2800" dirty="0">
                <a:solidFill>
                  <a:schemeClr val="bg1"/>
                </a:solidFill>
              </a:rPr>
              <a:t>Presented by: </a:t>
            </a:r>
            <a:r>
              <a:rPr lang="en-GB" sz="2800" b="0" i="0" dirty="0">
                <a:solidFill>
                  <a:schemeClr val="tx2">
                    <a:lumMod val="75000"/>
                  </a:schemeClr>
                </a:solidFill>
                <a:effectLst/>
                <a:latin typeface="Nunito Sans" pitchFamily="2" charset="0"/>
              </a:rPr>
              <a:t>Prof Manuel Sánchez-Luna</a:t>
            </a:r>
            <a:r>
              <a:rPr lang="en-US" sz="2800" dirty="0">
                <a:solidFill>
                  <a:schemeClr val="bg1"/>
                </a:solidFill>
              </a:rPr>
              <a:t> </a:t>
            </a:r>
          </a:p>
        </p:txBody>
      </p:sp>
      <p:cxnSp>
        <p:nvCxnSpPr>
          <p:cNvPr id="4" name="Straight Connector 3">
            <a:extLst>
              <a:ext uri="{FF2B5EF4-FFF2-40B4-BE49-F238E27FC236}">
                <a16:creationId xmlns:a16="http://schemas.microsoft.com/office/drawing/2014/main" id="{5B9C5D62-9AEB-4511-86C5-C7DC25271912}"/>
              </a:ext>
            </a:extLst>
          </p:cNvPr>
          <p:cNvCxnSpPr/>
          <p:nvPr/>
        </p:nvCxnSpPr>
        <p:spPr>
          <a:xfrm>
            <a:off x="1802218" y="5520955"/>
            <a:ext cx="7341783"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60B1F2DF-703E-4B91-B80B-836B81EB99C3}"/>
              </a:ext>
            </a:extLst>
          </p:cNvPr>
          <p:cNvSpPr/>
          <p:nvPr/>
        </p:nvSpPr>
        <p:spPr>
          <a:xfrm>
            <a:off x="327992" y="1928192"/>
            <a:ext cx="5247861" cy="7951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1C0C00A-3498-4B73-AB56-28A59534DC87}"/>
              </a:ext>
            </a:extLst>
          </p:cNvPr>
          <p:cNvSpPr txBox="1"/>
          <p:nvPr/>
        </p:nvSpPr>
        <p:spPr>
          <a:xfrm>
            <a:off x="810774" y="1775791"/>
            <a:ext cx="5805377" cy="2096600"/>
          </a:xfrm>
          <a:prstGeom prst="rect">
            <a:avLst/>
          </a:prstGeom>
          <a:noFill/>
        </p:spPr>
        <p:txBody>
          <a:bodyPr wrap="square" rtlCol="0">
            <a:spAutoFit/>
          </a:bodyPr>
          <a:lstStyle/>
          <a:p>
            <a:pPr>
              <a:lnSpc>
                <a:spcPct val="107000"/>
              </a:lnSpc>
            </a:pP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Welcome &amp; introduction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solidFill>
                  <a:srgbClr val="000000"/>
                </a:solidFill>
                <a:latin typeface="Calibri" panose="020F0502020204030204" pitchFamily="34" charset="0"/>
                <a:ea typeface="Times New Roman" panose="02020603050405020304" pitchFamily="18" charset="0"/>
              </a:rPr>
              <a:t>Revision of action points</a:t>
            </a:r>
          </a:p>
          <a:p>
            <a:endParaRPr lang="en-GB" sz="3200" dirty="0">
              <a:solidFill>
                <a:srgbClr val="002060"/>
              </a:solidFill>
              <a:latin typeface="Calibri" panose="020F0502020204030204" pitchFamily="34" charset="0"/>
            </a:endParaRPr>
          </a:p>
          <a:p>
            <a:r>
              <a:rPr lang="en-GB" sz="3200" dirty="0">
                <a:solidFill>
                  <a:srgbClr val="002060"/>
                </a:solidFill>
                <a:latin typeface="Calibri" panose="020F0502020204030204" pitchFamily="34" charset="0"/>
              </a:rPr>
              <a:t>Neonatal Critical Care Section </a:t>
            </a:r>
            <a:endParaRPr lang="en-US" sz="5400" dirty="0">
              <a:solidFill>
                <a:srgbClr val="002060"/>
              </a:solidFill>
            </a:endParaRPr>
          </a:p>
        </p:txBody>
      </p:sp>
    </p:spTree>
    <p:extLst>
      <p:ext uri="{BB962C8B-B14F-4D97-AF65-F5344CB8AC3E}">
        <p14:creationId xmlns:p14="http://schemas.microsoft.com/office/powerpoint/2010/main" val="240525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BED1-52A0-B260-1271-F06ED8BC9C2E}"/>
              </a:ext>
            </a:extLst>
          </p:cNvPr>
          <p:cNvSpPr>
            <a:spLocks noGrp="1"/>
          </p:cNvSpPr>
          <p:nvPr>
            <p:ph type="ctrTitle"/>
          </p:nvPr>
        </p:nvSpPr>
        <p:spPr>
          <a:xfrm>
            <a:off x="400833" y="3981450"/>
            <a:ext cx="3444657" cy="340029"/>
          </a:xfrm>
        </p:spPr>
        <p:txBody>
          <a:bodyPr>
            <a:normAutofit fontScale="90000"/>
          </a:bodyPr>
          <a:lstStyle/>
          <a:p>
            <a:pPr algn="l"/>
            <a:br>
              <a:rPr lang="en-GB" sz="2400" b="1" i="0" dirty="0">
                <a:solidFill>
                  <a:schemeClr val="tx2">
                    <a:lumMod val="75000"/>
                  </a:schemeClr>
                </a:solidFill>
                <a:effectLst/>
                <a:latin typeface="Nunito Sans" pitchFamily="2" charset="0"/>
              </a:rPr>
            </a:br>
            <a:br>
              <a:rPr lang="en-GB" sz="2400" b="1" i="0" dirty="0">
                <a:solidFill>
                  <a:schemeClr val="tx2">
                    <a:lumMod val="75000"/>
                  </a:schemeClr>
                </a:solidFill>
                <a:effectLst/>
                <a:latin typeface="Nunito Sans" pitchFamily="2" charset="0"/>
              </a:rPr>
            </a:br>
            <a:br>
              <a:rPr lang="en-GB" sz="2400" b="1" i="0" dirty="0">
                <a:solidFill>
                  <a:schemeClr val="tx2">
                    <a:lumMod val="75000"/>
                  </a:schemeClr>
                </a:solidFill>
                <a:effectLst/>
                <a:latin typeface="Nunito Sans" pitchFamily="2" charset="0"/>
              </a:rPr>
            </a:br>
            <a:br>
              <a:rPr lang="en-GB" sz="2400" b="1" i="0" dirty="0">
                <a:solidFill>
                  <a:schemeClr val="tx2">
                    <a:lumMod val="75000"/>
                  </a:schemeClr>
                </a:solidFill>
                <a:effectLst/>
                <a:latin typeface="Nunito Sans" pitchFamily="2" charset="0"/>
              </a:rPr>
            </a:br>
            <a:br>
              <a:rPr lang="en-GB" sz="2400" b="1" i="0" dirty="0">
                <a:solidFill>
                  <a:schemeClr val="tx2">
                    <a:lumMod val="75000"/>
                  </a:schemeClr>
                </a:solidFill>
                <a:effectLst/>
                <a:latin typeface="Nunito Sans" pitchFamily="2" charset="0"/>
              </a:rPr>
            </a:br>
            <a:br>
              <a:rPr lang="en-GB" sz="2400" b="1" i="0" dirty="0">
                <a:solidFill>
                  <a:schemeClr val="tx2">
                    <a:lumMod val="75000"/>
                  </a:schemeClr>
                </a:solidFill>
                <a:effectLst/>
                <a:latin typeface="Nunito Sans" pitchFamily="2" charset="0"/>
              </a:rPr>
            </a:br>
            <a:br>
              <a:rPr lang="en-GB" sz="2400" b="1" i="0" dirty="0">
                <a:solidFill>
                  <a:schemeClr val="tx2">
                    <a:lumMod val="75000"/>
                  </a:schemeClr>
                </a:solidFill>
                <a:effectLst/>
                <a:latin typeface="Nunito Sans" pitchFamily="2" charset="0"/>
              </a:rPr>
            </a:br>
            <a:br>
              <a:rPr lang="en-GB" sz="2400" b="1" i="0" dirty="0">
                <a:solidFill>
                  <a:schemeClr val="tx2">
                    <a:lumMod val="75000"/>
                  </a:schemeClr>
                </a:solidFill>
                <a:effectLst/>
                <a:latin typeface="Nunito Sans" pitchFamily="2" charset="0"/>
              </a:rPr>
            </a:br>
            <a:br>
              <a:rPr lang="en-GB" sz="2400" b="0" i="0" dirty="0">
                <a:solidFill>
                  <a:schemeClr val="tx2">
                    <a:lumMod val="75000"/>
                  </a:schemeClr>
                </a:solidFill>
                <a:effectLst/>
                <a:latin typeface="Nunito Sans" pitchFamily="2" charset="0"/>
              </a:rPr>
            </a:br>
            <a:br>
              <a:rPr lang="en-GB" sz="2400" b="0" i="0" dirty="0">
                <a:solidFill>
                  <a:schemeClr val="tx2">
                    <a:lumMod val="75000"/>
                  </a:schemeClr>
                </a:solidFill>
                <a:effectLst/>
                <a:latin typeface="Nunito Sans" pitchFamily="2" charset="0"/>
              </a:rPr>
            </a:br>
            <a:br>
              <a:rPr lang="en-GB" sz="2400" b="0" i="0" dirty="0">
                <a:solidFill>
                  <a:schemeClr val="tx2">
                    <a:lumMod val="75000"/>
                  </a:schemeClr>
                </a:solidFill>
                <a:effectLst/>
                <a:latin typeface="Nunito Sans" pitchFamily="2" charset="0"/>
              </a:rPr>
            </a:br>
            <a:br>
              <a:rPr lang="en-GB" sz="4400" b="0" i="0" dirty="0">
                <a:solidFill>
                  <a:schemeClr val="tx2">
                    <a:lumMod val="75000"/>
                  </a:schemeClr>
                </a:solidFill>
                <a:effectLst/>
                <a:latin typeface="Nunito Sans" pitchFamily="2" charset="0"/>
              </a:rPr>
            </a:br>
            <a:br>
              <a:rPr lang="en-GB" b="1" dirty="0">
                <a:solidFill>
                  <a:schemeClr val="tx2">
                    <a:lumMod val="75000"/>
                  </a:schemeClr>
                </a:solidFill>
                <a:latin typeface="Nunito Sans" pitchFamily="2" charset="0"/>
              </a:rPr>
            </a:br>
            <a:endParaRPr lang="en-GB" dirty="0"/>
          </a:p>
        </p:txBody>
      </p:sp>
      <p:sp>
        <p:nvSpPr>
          <p:cNvPr id="3" name="Subtitle 2">
            <a:extLst>
              <a:ext uri="{FF2B5EF4-FFF2-40B4-BE49-F238E27FC236}">
                <a16:creationId xmlns:a16="http://schemas.microsoft.com/office/drawing/2014/main" id="{A268B78E-564F-F500-C185-3A41A994F777}"/>
              </a:ext>
            </a:extLst>
          </p:cNvPr>
          <p:cNvSpPr>
            <a:spLocks noGrp="1"/>
          </p:cNvSpPr>
          <p:nvPr>
            <p:ph type="subTitle" idx="1"/>
          </p:nvPr>
        </p:nvSpPr>
        <p:spPr>
          <a:xfrm>
            <a:off x="6709840" y="3911118"/>
            <a:ext cx="4864274" cy="646332"/>
          </a:xfrm>
        </p:spPr>
        <p:txBody>
          <a:bodyPr>
            <a:normAutofit/>
          </a:bodyPr>
          <a:lstStyle/>
          <a:p>
            <a:r>
              <a:rPr lang="en-GB" sz="1800" b="1" i="0" dirty="0">
                <a:solidFill>
                  <a:schemeClr val="tx2">
                    <a:lumMod val="75000"/>
                  </a:schemeClr>
                </a:solidFill>
                <a:effectLst/>
                <a:latin typeface="Nunito Sans" pitchFamily="2" charset="0"/>
              </a:rPr>
              <a:t>Deputy Chair:</a:t>
            </a:r>
            <a:r>
              <a:rPr lang="en-GB" sz="1800" b="0" i="0" dirty="0">
                <a:solidFill>
                  <a:schemeClr val="tx2">
                    <a:lumMod val="75000"/>
                  </a:schemeClr>
                </a:solidFill>
                <a:effectLst/>
                <a:latin typeface="Nunito Sans" pitchFamily="2" charset="0"/>
              </a:rPr>
              <a:t> Izabela Andrzejewska, RN</a:t>
            </a:r>
            <a:endParaRPr lang="en-GB" sz="1800" dirty="0"/>
          </a:p>
        </p:txBody>
      </p:sp>
      <p:sp>
        <p:nvSpPr>
          <p:cNvPr id="4" name="Slide Number Placeholder 3">
            <a:extLst>
              <a:ext uri="{FF2B5EF4-FFF2-40B4-BE49-F238E27FC236}">
                <a16:creationId xmlns:a16="http://schemas.microsoft.com/office/drawing/2014/main" id="{B5710841-2610-E8CA-524A-7C60274A6938}"/>
              </a:ext>
            </a:extLst>
          </p:cNvPr>
          <p:cNvSpPr>
            <a:spLocks noGrp="1"/>
          </p:cNvSpPr>
          <p:nvPr>
            <p:ph type="sldNum" sz="quarter" idx="12"/>
          </p:nvPr>
        </p:nvSpPr>
        <p:spPr/>
        <p:txBody>
          <a:bodyPr/>
          <a:lstStyle/>
          <a:p>
            <a:fld id="{B33FBB1A-A525-AF4D-8C8D-DF1E08EF2F8D}" type="slidenum">
              <a:rPr lang="en-US" smtClean="0"/>
              <a:pPr/>
              <a:t>4</a:t>
            </a:fld>
            <a:endParaRPr lang="en-US" dirty="0"/>
          </a:p>
        </p:txBody>
      </p:sp>
      <p:pic>
        <p:nvPicPr>
          <p:cNvPr id="7" name="Picture 6">
            <a:extLst>
              <a:ext uri="{FF2B5EF4-FFF2-40B4-BE49-F238E27FC236}">
                <a16:creationId xmlns:a16="http://schemas.microsoft.com/office/drawing/2014/main" id="{F3FFA73D-7220-2D56-BE85-9861CB18E8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604" y="1608505"/>
            <a:ext cx="1777522" cy="216741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3E10093B-227C-8749-926D-0897AF805942}"/>
              </a:ext>
            </a:extLst>
          </p:cNvPr>
          <p:cNvSpPr txBox="1"/>
          <p:nvPr/>
        </p:nvSpPr>
        <p:spPr>
          <a:xfrm>
            <a:off x="962352" y="3911118"/>
            <a:ext cx="6093912" cy="646331"/>
          </a:xfrm>
          <a:prstGeom prst="rect">
            <a:avLst/>
          </a:prstGeom>
          <a:noFill/>
        </p:spPr>
        <p:txBody>
          <a:bodyPr wrap="square">
            <a:spAutoFit/>
          </a:bodyPr>
          <a:lstStyle/>
          <a:p>
            <a:r>
              <a:rPr lang="en-GB" sz="1800" b="1" i="0" dirty="0">
                <a:solidFill>
                  <a:schemeClr val="tx2">
                    <a:lumMod val="75000"/>
                  </a:schemeClr>
                </a:solidFill>
                <a:effectLst/>
                <a:latin typeface="Nunito Sans" pitchFamily="2" charset="0"/>
              </a:rPr>
              <a:t>Chair:</a:t>
            </a:r>
            <a:r>
              <a:rPr lang="en-GB" sz="1800" b="0" i="0" dirty="0">
                <a:solidFill>
                  <a:schemeClr val="tx2">
                    <a:lumMod val="75000"/>
                  </a:schemeClr>
                </a:solidFill>
                <a:effectLst/>
                <a:latin typeface="Nunito Sans" pitchFamily="2" charset="0"/>
              </a:rPr>
              <a:t> Prof Manuel Sánchez-Luna</a:t>
            </a:r>
          </a:p>
          <a:p>
            <a:endParaRPr lang="en-GB" dirty="0"/>
          </a:p>
        </p:txBody>
      </p:sp>
      <p:sp>
        <p:nvSpPr>
          <p:cNvPr id="11" name="TextBox 10">
            <a:extLst>
              <a:ext uri="{FF2B5EF4-FFF2-40B4-BE49-F238E27FC236}">
                <a16:creationId xmlns:a16="http://schemas.microsoft.com/office/drawing/2014/main" id="{29EE3546-1270-3F3B-3D29-AE65C64116EE}"/>
              </a:ext>
            </a:extLst>
          </p:cNvPr>
          <p:cNvSpPr txBox="1"/>
          <p:nvPr/>
        </p:nvSpPr>
        <p:spPr>
          <a:xfrm>
            <a:off x="4465530" y="356926"/>
            <a:ext cx="6093912" cy="646331"/>
          </a:xfrm>
          <a:prstGeom prst="rect">
            <a:avLst/>
          </a:prstGeom>
          <a:noFill/>
        </p:spPr>
        <p:txBody>
          <a:bodyPr wrap="square">
            <a:spAutoFit/>
          </a:bodyPr>
          <a:lstStyle/>
          <a:p>
            <a:r>
              <a:rPr lang="en-US" sz="3600" dirty="0">
                <a:solidFill>
                  <a:schemeClr val="bg1"/>
                </a:solidFill>
                <a:latin typeface="+mj-lt"/>
              </a:rPr>
              <a:t>Who we are?</a:t>
            </a:r>
          </a:p>
        </p:txBody>
      </p:sp>
      <p:sp>
        <p:nvSpPr>
          <p:cNvPr id="12" name="TextBox 11">
            <a:extLst>
              <a:ext uri="{FF2B5EF4-FFF2-40B4-BE49-F238E27FC236}">
                <a16:creationId xmlns:a16="http://schemas.microsoft.com/office/drawing/2014/main" id="{7540D4A0-021E-A7B8-08B9-092A4FD8694F}"/>
              </a:ext>
            </a:extLst>
          </p:cNvPr>
          <p:cNvSpPr txBox="1"/>
          <p:nvPr/>
        </p:nvSpPr>
        <p:spPr>
          <a:xfrm>
            <a:off x="488516" y="4321479"/>
            <a:ext cx="5224006" cy="2585323"/>
          </a:xfrm>
          <a:prstGeom prst="rect">
            <a:avLst/>
          </a:prstGeom>
          <a:noFill/>
        </p:spPr>
        <p:txBody>
          <a:bodyPr wrap="square">
            <a:spAutoFit/>
          </a:bodyPr>
          <a:lstStyle/>
          <a:p>
            <a:r>
              <a:rPr lang="en-GB" sz="1400" kern="100" dirty="0">
                <a:effectLst/>
                <a:latin typeface="Calibri" panose="020F0502020204030204" pitchFamily="34" charset="0"/>
                <a:ea typeface="Calibri" panose="020F0502020204030204" pitchFamily="34" charset="0"/>
                <a:cs typeface="Times New Roman" panose="02020603050405020304" pitchFamily="18" charset="0"/>
              </a:rPr>
              <a:t>Medical Director of the Neonatology Division and NICU at HOSPITAL GENERAL UNIVERSITARIO  “GREGORIO  MARAÑON” Level IIIc, academic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center</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associated to the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Complutense</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University and belonging to the National Health System. Madrid (SPAIN) and Professor of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Pediatrics</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and Neonatology of the </a:t>
            </a:r>
            <a:r>
              <a:rPr lang="en-GB" sz="1400" kern="100" dirty="0" err="1">
                <a:effectLst/>
                <a:latin typeface="Calibri" panose="020F0502020204030204" pitchFamily="34" charset="0"/>
                <a:ea typeface="Calibri" panose="020F0502020204030204" pitchFamily="34" charset="0"/>
                <a:cs typeface="Times New Roman" panose="02020603050405020304" pitchFamily="18" charset="0"/>
              </a:rPr>
              <a:t>Complutense</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University. Currently I’m the Past-President of the Union of European Neonatal and Perinatal Societies, and the President of the Spanish National Society of Neonatology. Areas of interest are lung protection of immature infants and personalized nutrition</a:t>
            </a:r>
          </a:p>
          <a:p>
            <a:endParaRPr lang="en-US" sz="3600" dirty="0">
              <a:solidFill>
                <a:schemeClr val="bg1"/>
              </a:solidFill>
              <a:latin typeface="+mj-lt"/>
            </a:endParaRPr>
          </a:p>
        </p:txBody>
      </p:sp>
      <p:sp>
        <p:nvSpPr>
          <p:cNvPr id="13" name="TextBox 12">
            <a:extLst>
              <a:ext uri="{FF2B5EF4-FFF2-40B4-BE49-F238E27FC236}">
                <a16:creationId xmlns:a16="http://schemas.microsoft.com/office/drawing/2014/main" id="{82CFDB98-0BD9-7810-B91E-29A226233D28}"/>
              </a:ext>
            </a:extLst>
          </p:cNvPr>
          <p:cNvSpPr txBox="1"/>
          <p:nvPr/>
        </p:nvSpPr>
        <p:spPr>
          <a:xfrm>
            <a:off x="6567161" y="4403833"/>
            <a:ext cx="5224006" cy="2585323"/>
          </a:xfrm>
          <a:prstGeom prst="rect">
            <a:avLst/>
          </a:prstGeom>
          <a:noFill/>
        </p:spPr>
        <p:txBody>
          <a:bodyPr wrap="square">
            <a:spAutoFit/>
          </a:bodyPr>
          <a:lstStyle/>
          <a:p>
            <a:r>
              <a:rPr lang="en-GB" sz="1400" dirty="0">
                <a:effectLst/>
                <a:latin typeface="Calibri" panose="020F0502020204030204" pitchFamily="34" charset="0"/>
                <a:ea typeface="Times New Roman" panose="02020603050405020304" pitchFamily="18" charset="0"/>
              </a:rPr>
              <a:t>Neonatal nurse, research lead and unit coordinator. She has been working on the Neonatal Intensive Care Level 3 Unit at Chelsea and Westminster Hospital in London (UK).</a:t>
            </a:r>
          </a:p>
          <a:p>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Izabela is committed to advance nursing practice to achieve excellence in neonatal care. She is leading the nursing research team, providing adequate training and engaging medical staff into research projects. Her interest is focused on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quality of neonatal care, nursing practice improvement, parental satisfaction measures, enhancement of digital technology in neonatal settings, including AI.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chemeClr val="bg1"/>
              </a:solidFill>
              <a:latin typeface="+mj-lt"/>
            </a:endParaRPr>
          </a:p>
        </p:txBody>
      </p:sp>
      <p:pic>
        <p:nvPicPr>
          <p:cNvPr id="15" name="Picture 14">
            <a:extLst>
              <a:ext uri="{FF2B5EF4-FFF2-40B4-BE49-F238E27FC236}">
                <a16:creationId xmlns:a16="http://schemas.microsoft.com/office/drawing/2014/main" id="{CEAA344A-103E-78EA-A364-3D9055087401}"/>
              </a:ext>
            </a:extLst>
          </p:cNvPr>
          <p:cNvPicPr>
            <a:picLocks noChangeAspect="1"/>
          </p:cNvPicPr>
          <p:nvPr/>
        </p:nvPicPr>
        <p:blipFill>
          <a:blip r:embed="rId3"/>
          <a:stretch>
            <a:fillRect/>
          </a:stretch>
        </p:blipFill>
        <p:spPr>
          <a:xfrm>
            <a:off x="8415076" y="1561095"/>
            <a:ext cx="1528176" cy="2141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051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5594A-9DC7-3FAB-69A9-530991C8C01F}"/>
              </a:ext>
            </a:extLst>
          </p:cNvPr>
          <p:cNvSpPr>
            <a:spLocks noGrp="1"/>
          </p:cNvSpPr>
          <p:nvPr>
            <p:ph type="sldNum" sz="quarter" idx="12"/>
          </p:nvPr>
        </p:nvSpPr>
        <p:spPr/>
        <p:txBody>
          <a:bodyPr/>
          <a:lstStyle/>
          <a:p>
            <a:fld id="{B33FBB1A-A525-AF4D-8C8D-DF1E08EF2F8D}" type="slidenum">
              <a:rPr lang="en-US" smtClean="0"/>
              <a:pPr/>
              <a:t>5</a:t>
            </a:fld>
            <a:endParaRPr lang="en-US" dirty="0"/>
          </a:p>
        </p:txBody>
      </p:sp>
      <p:pic>
        <p:nvPicPr>
          <p:cNvPr id="5" name="Picture 4">
            <a:extLst>
              <a:ext uri="{FF2B5EF4-FFF2-40B4-BE49-F238E27FC236}">
                <a16:creationId xmlns:a16="http://schemas.microsoft.com/office/drawing/2014/main" id="{0D0E4799-0274-B408-9385-0BB71E008039}"/>
              </a:ext>
            </a:extLst>
          </p:cNvPr>
          <p:cNvPicPr>
            <a:picLocks noChangeAspect="1"/>
          </p:cNvPicPr>
          <p:nvPr/>
        </p:nvPicPr>
        <p:blipFill rotWithShape="1">
          <a:blip r:embed="rId2"/>
          <a:srcRect l="18613" t="16064" r="18568" b="24114"/>
          <a:stretch/>
        </p:blipFill>
        <p:spPr bwMode="auto">
          <a:xfrm>
            <a:off x="1659859" y="3500390"/>
            <a:ext cx="4850543" cy="277182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08E564F-A8F9-D8E3-760A-A4D29F6E5B5C}"/>
              </a:ext>
            </a:extLst>
          </p:cNvPr>
          <p:cNvSpPr txBox="1"/>
          <p:nvPr/>
        </p:nvSpPr>
        <p:spPr>
          <a:xfrm>
            <a:off x="3463447" y="328777"/>
            <a:ext cx="6093912" cy="646331"/>
          </a:xfrm>
          <a:prstGeom prst="rect">
            <a:avLst/>
          </a:prstGeom>
          <a:noFill/>
        </p:spPr>
        <p:txBody>
          <a:bodyPr wrap="square">
            <a:spAutoFit/>
          </a:bodyPr>
          <a:lstStyle/>
          <a:p>
            <a:r>
              <a:rPr lang="en-US" sz="3600" dirty="0">
                <a:solidFill>
                  <a:schemeClr val="bg1"/>
                </a:solidFill>
                <a:latin typeface="+mj-lt"/>
              </a:rPr>
              <a:t>You said - we are responding </a:t>
            </a:r>
          </a:p>
        </p:txBody>
      </p:sp>
      <p:pic>
        <p:nvPicPr>
          <p:cNvPr id="7" name="Picture 6">
            <a:extLst>
              <a:ext uri="{FF2B5EF4-FFF2-40B4-BE49-F238E27FC236}">
                <a16:creationId xmlns:a16="http://schemas.microsoft.com/office/drawing/2014/main" id="{9AC1395F-B004-51FA-D1F9-0D58208CD24C}"/>
              </a:ext>
            </a:extLst>
          </p:cNvPr>
          <p:cNvPicPr>
            <a:picLocks noChangeAspect="1"/>
          </p:cNvPicPr>
          <p:nvPr/>
        </p:nvPicPr>
        <p:blipFill rotWithShape="1">
          <a:blip r:embed="rId3"/>
          <a:srcRect l="18280" t="22434" r="18402" b="17467"/>
          <a:stretch/>
        </p:blipFill>
        <p:spPr bwMode="auto">
          <a:xfrm>
            <a:off x="538683" y="1392827"/>
            <a:ext cx="5384800" cy="306705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4B70C19-6BAD-EDDE-C7C0-F6E495ECDAA6}"/>
              </a:ext>
            </a:extLst>
          </p:cNvPr>
          <p:cNvPicPr>
            <a:picLocks noChangeAspect="1"/>
          </p:cNvPicPr>
          <p:nvPr/>
        </p:nvPicPr>
        <p:blipFill rotWithShape="1">
          <a:blip r:embed="rId4"/>
          <a:srcRect l="19112" t="21048" r="22723" b="32145"/>
          <a:stretch/>
        </p:blipFill>
        <p:spPr bwMode="auto">
          <a:xfrm>
            <a:off x="5652339" y="1392827"/>
            <a:ext cx="4712818" cy="2516698"/>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7BA0164-AAB7-0C16-5892-655BC38DC3D9}"/>
              </a:ext>
            </a:extLst>
          </p:cNvPr>
          <p:cNvPicPr>
            <a:picLocks noChangeAspect="1"/>
          </p:cNvPicPr>
          <p:nvPr/>
        </p:nvPicPr>
        <p:blipFill rotWithShape="1">
          <a:blip r:embed="rId5"/>
          <a:srcRect l="19611" t="24095" r="19897" b="19958"/>
          <a:stretch/>
        </p:blipFill>
        <p:spPr bwMode="auto">
          <a:xfrm>
            <a:off x="5850371" y="3341187"/>
            <a:ext cx="5689232" cy="31572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689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491" y="874455"/>
            <a:ext cx="4338235" cy="2363493"/>
          </a:xfrm>
        </p:spPr>
        <p:txBody>
          <a:bodyPr>
            <a:normAutofit/>
          </a:bodyPr>
          <a:lstStyle/>
          <a:p>
            <a:r>
              <a:rPr lang="en-US" sz="3600" dirty="0"/>
              <a:t>Events</a:t>
            </a:r>
            <a:br>
              <a:rPr lang="en-US" sz="3600" dirty="0"/>
            </a:br>
            <a:br>
              <a:rPr lang="en-US" sz="3600" dirty="0"/>
            </a:br>
            <a:endParaRPr lang="en-US" sz="3600" dirty="0"/>
          </a:p>
        </p:txBody>
      </p:sp>
      <p:sp>
        <p:nvSpPr>
          <p:cNvPr id="4" name="TextBox 3">
            <a:extLst>
              <a:ext uri="{FF2B5EF4-FFF2-40B4-BE49-F238E27FC236}">
                <a16:creationId xmlns:a16="http://schemas.microsoft.com/office/drawing/2014/main" id="{2C12244D-0CB8-7198-63CF-729C33223B38}"/>
              </a:ext>
            </a:extLst>
          </p:cNvPr>
          <p:cNvSpPr txBox="1"/>
          <p:nvPr/>
        </p:nvSpPr>
        <p:spPr>
          <a:xfrm>
            <a:off x="6307971" y="2790173"/>
            <a:ext cx="6096000" cy="2554545"/>
          </a:xfrm>
          <a:prstGeom prst="rect">
            <a:avLst/>
          </a:prstGeom>
          <a:noFill/>
        </p:spPr>
        <p:txBody>
          <a:bodyPr wrap="square">
            <a:spAutoFit/>
          </a:bodyPr>
          <a:lstStyle/>
          <a:p>
            <a:pPr marL="285750" indent="-285750">
              <a:buFont typeface="Arial" panose="020B0604020202020204" pitchFamily="34" charset="0"/>
              <a:buChar char="•"/>
            </a:pPr>
            <a:r>
              <a:rPr lang="en-GB" sz="2000" b="0" i="0" dirty="0">
                <a:solidFill>
                  <a:srgbClr val="002060"/>
                </a:solidFill>
                <a:effectLst/>
                <a:latin typeface="Nunito Sans" pitchFamily="2" charset="0"/>
              </a:rPr>
              <a:t>Meeting new members (Barcelona 2022)</a:t>
            </a:r>
          </a:p>
          <a:p>
            <a:pPr marL="285750" indent="-285750">
              <a:buFont typeface="Arial" panose="020B0604020202020204" pitchFamily="34" charset="0"/>
              <a:buChar char="•"/>
            </a:pPr>
            <a:endParaRPr lang="en-GB" sz="2000" dirty="0">
              <a:solidFill>
                <a:srgbClr val="002060"/>
              </a:solidFill>
              <a:latin typeface="Nunito Sans" pitchFamily="2" charset="0"/>
            </a:endParaRPr>
          </a:p>
          <a:p>
            <a:pPr marL="285750" indent="-285750">
              <a:buFont typeface="Arial" panose="020B0604020202020204" pitchFamily="34" charset="0"/>
              <a:buChar char="•"/>
            </a:pPr>
            <a:r>
              <a:rPr lang="en-GB" sz="2000" b="0" i="0" dirty="0">
                <a:solidFill>
                  <a:srgbClr val="002060"/>
                </a:solidFill>
                <a:effectLst/>
                <a:latin typeface="Nunito Sans" pitchFamily="2" charset="0"/>
              </a:rPr>
              <a:t>Therapeutic hypothermia (online teaching session for medical professional from Ukraine)</a:t>
            </a:r>
          </a:p>
          <a:p>
            <a:pPr marL="285750" indent="-285750">
              <a:buFont typeface="Arial" panose="020B0604020202020204" pitchFamily="34" charset="0"/>
              <a:buChar char="•"/>
            </a:pPr>
            <a:endParaRPr lang="en-GB" sz="2000" dirty="0">
              <a:solidFill>
                <a:srgbClr val="002060"/>
              </a:solidFill>
              <a:latin typeface="Nunito Sans" pitchFamily="2" charset="0"/>
            </a:endParaRPr>
          </a:p>
          <a:p>
            <a:pPr marL="285750" indent="-285750">
              <a:buFont typeface="Arial" panose="020B0604020202020204" pitchFamily="34" charset="0"/>
              <a:buChar char="•"/>
            </a:pPr>
            <a:r>
              <a:rPr lang="en-GB" sz="2000" b="0" i="0" dirty="0" err="1">
                <a:solidFill>
                  <a:srgbClr val="002060"/>
                </a:solidFill>
                <a:effectLst/>
                <a:latin typeface="Nunito Sans" pitchFamily="2" charset="0"/>
              </a:rPr>
              <a:t>Neosim</a:t>
            </a:r>
            <a:r>
              <a:rPr lang="en-GB" sz="2000" b="0" i="0" dirty="0">
                <a:solidFill>
                  <a:srgbClr val="002060"/>
                </a:solidFill>
                <a:effectLst/>
                <a:latin typeface="Nunito Sans" pitchFamily="2" charset="0"/>
              </a:rPr>
              <a:t> collaboration - simulation course</a:t>
            </a:r>
          </a:p>
          <a:p>
            <a:pPr marL="285750" indent="-285750">
              <a:buFont typeface="Arial" panose="020B0604020202020204" pitchFamily="34" charset="0"/>
              <a:buChar char="•"/>
            </a:pPr>
            <a:endParaRPr lang="en-GB" sz="2000" dirty="0">
              <a:solidFill>
                <a:srgbClr val="002060"/>
              </a:solidFill>
              <a:latin typeface="Nunito Sans" pitchFamily="2" charset="0"/>
            </a:endParaRPr>
          </a:p>
          <a:p>
            <a:pPr marL="285750" indent="-285750">
              <a:buFont typeface="Arial" panose="020B0604020202020204" pitchFamily="34" charset="0"/>
              <a:buChar char="•"/>
            </a:pPr>
            <a:r>
              <a:rPr lang="en-GB" sz="2000" b="0" i="0" dirty="0">
                <a:solidFill>
                  <a:srgbClr val="002060"/>
                </a:solidFill>
                <a:effectLst/>
                <a:latin typeface="Nunito Sans" pitchFamily="2" charset="0"/>
              </a:rPr>
              <a:t>Neonatal Lung Ultrasound course</a:t>
            </a:r>
            <a:endParaRPr lang="en-GB" sz="2000" dirty="0">
              <a:solidFill>
                <a:srgbClr val="002060"/>
              </a:solidFill>
              <a:latin typeface="Nunito Sans" pitchFamily="2" charset="0"/>
            </a:endParaRPr>
          </a:p>
        </p:txBody>
      </p:sp>
    </p:spTree>
    <p:extLst>
      <p:ext uri="{BB962C8B-B14F-4D97-AF65-F5344CB8AC3E}">
        <p14:creationId xmlns:p14="http://schemas.microsoft.com/office/powerpoint/2010/main" val="135412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28B10C-4928-4EB2-9408-6B841BDE2889}"/>
              </a:ext>
            </a:extLst>
          </p:cNvPr>
          <p:cNvSpPr txBox="1"/>
          <p:nvPr/>
        </p:nvSpPr>
        <p:spPr>
          <a:xfrm>
            <a:off x="1177447" y="1587726"/>
            <a:ext cx="10576404" cy="2800767"/>
          </a:xfrm>
          <a:prstGeom prst="rect">
            <a:avLst/>
          </a:prstGeom>
          <a:noFill/>
        </p:spPr>
        <p:txBody>
          <a:bodyPr wrap="square" rtlCol="0">
            <a:spAutoFit/>
          </a:bodyPr>
          <a:lstStyle/>
          <a:p>
            <a:pPr>
              <a:defRPr/>
            </a:pPr>
            <a:r>
              <a:rPr lang="en-US" sz="3200" dirty="0">
                <a:solidFill>
                  <a:srgbClr val="002060"/>
                </a:solidFill>
                <a:latin typeface="Calibri" panose="020F0502020204030204"/>
              </a:rPr>
              <a:t>•  </a:t>
            </a:r>
            <a:r>
              <a:rPr lang="en-GB" sz="3200" dirty="0">
                <a:solidFill>
                  <a:srgbClr val="002060"/>
                </a:solidFill>
                <a:latin typeface="Calibri" panose="020F0502020204030204"/>
              </a:rPr>
              <a:t>	</a:t>
            </a:r>
            <a:r>
              <a:rPr lang="en-US" sz="3200" dirty="0">
                <a:solidFill>
                  <a:srgbClr val="002060"/>
                </a:solidFill>
                <a:latin typeface="Calibri" panose="020F0502020204030204"/>
              </a:rPr>
              <a:t>collaboration </a:t>
            </a:r>
            <a:endParaRPr lang="en-GB" sz="3200" dirty="0">
              <a:solidFill>
                <a:srgbClr val="002060"/>
              </a:solidFill>
              <a:latin typeface="Calibri" panose="020F0502020204030204"/>
            </a:endParaRPr>
          </a:p>
          <a:p>
            <a:pPr>
              <a:defRPr/>
            </a:pPr>
            <a:r>
              <a:rPr lang="en-US" sz="3200" dirty="0">
                <a:solidFill>
                  <a:srgbClr val="002060"/>
                </a:solidFill>
                <a:latin typeface="Calibri" panose="020F0502020204030204"/>
              </a:rPr>
              <a:t>•  </a:t>
            </a:r>
            <a:r>
              <a:rPr lang="en-GB" sz="3200" dirty="0">
                <a:solidFill>
                  <a:srgbClr val="002060"/>
                </a:solidFill>
                <a:latin typeface="Calibri" panose="020F0502020204030204"/>
              </a:rPr>
              <a:t>	communication </a:t>
            </a:r>
            <a:endParaRPr lang="en-GB" sz="3200" dirty="0">
              <a:solidFill>
                <a:srgbClr val="002060"/>
              </a:solidFill>
            </a:endParaRPr>
          </a:p>
          <a:p>
            <a:pPr>
              <a:defRPr/>
            </a:pPr>
            <a:r>
              <a:rPr lang="en-US" sz="3200" dirty="0">
                <a:solidFill>
                  <a:srgbClr val="002060"/>
                </a:solidFill>
                <a:latin typeface="Calibri" panose="020F0502020204030204"/>
              </a:rPr>
              <a:t>•   </a:t>
            </a:r>
            <a:r>
              <a:rPr lang="en-GB" sz="3200" dirty="0">
                <a:solidFill>
                  <a:srgbClr val="002060"/>
                </a:solidFill>
                <a:latin typeface="Calibri" panose="020F0502020204030204"/>
              </a:rPr>
              <a:t>commitment</a:t>
            </a:r>
            <a:endParaRPr lang="en-GB" sz="2800" dirty="0">
              <a:solidFill>
                <a:srgbClr val="002060"/>
              </a:solidFill>
              <a:latin typeface="Calibri" panose="020F0502020204030204"/>
            </a:endParaRPr>
          </a:p>
          <a:p>
            <a:pPr marL="342891" indent="-342891">
              <a:buFont typeface="Arial" panose="020B0604020202020204" pitchFamily="34" charset="0"/>
              <a:buChar char="•"/>
              <a:defRPr/>
            </a:pPr>
            <a:endParaRPr lang="en-GB" sz="2400" dirty="0">
              <a:solidFill>
                <a:srgbClr val="70AD47">
                  <a:lumMod val="75000"/>
                </a:srgbClr>
              </a:solidFill>
            </a:endParaRPr>
          </a:p>
          <a:p>
            <a:pPr lvl="2">
              <a:defRPr/>
            </a:pPr>
            <a:endParaRPr lang="en-GB" sz="2800" dirty="0">
              <a:solidFill>
                <a:srgbClr val="0070C0"/>
              </a:solidFill>
            </a:endParaRPr>
          </a:p>
          <a:p>
            <a:pPr>
              <a:defRPr/>
            </a:pPr>
            <a:endParaRPr lang="en-US" sz="2800" dirty="0">
              <a:solidFill>
                <a:srgbClr val="0070C0"/>
              </a:solidFill>
              <a:latin typeface="Calibri" panose="020F0502020204030204"/>
            </a:endParaRPr>
          </a:p>
        </p:txBody>
      </p:sp>
      <p:sp>
        <p:nvSpPr>
          <p:cNvPr id="9" name="Title 1">
            <a:extLst>
              <a:ext uri="{FF2B5EF4-FFF2-40B4-BE49-F238E27FC236}">
                <a16:creationId xmlns:a16="http://schemas.microsoft.com/office/drawing/2014/main" id="{1E9C185E-BFCD-47D6-A8C9-205C67430FCC}"/>
              </a:ext>
            </a:extLst>
          </p:cNvPr>
          <p:cNvSpPr txBox="1">
            <a:spLocks/>
          </p:cNvSpPr>
          <p:nvPr/>
        </p:nvSpPr>
        <p:spPr>
          <a:xfrm>
            <a:off x="681204" y="2"/>
            <a:ext cx="7661363" cy="1162373"/>
          </a:xfrm>
          <a:prstGeom prst="rect">
            <a:avLst/>
          </a:prstGeom>
        </p:spPr>
        <p:txBody>
          <a:bodyPr vert="horz" lIns="91440" tIns="45720" rIns="91440" bIns="45720" rtlCol="0" anchor="ctr">
            <a:normAutofit/>
          </a:bodyPr>
          <a:lstStyle>
            <a:lvl1pPr algn="l" defTabSz="914400" rtl="0" eaLnBrk="1" latinLnBrk="0" hangingPunct="1">
              <a:lnSpc>
                <a:spcPts val="2700"/>
              </a:lnSpc>
              <a:spcBef>
                <a:spcPct val="0"/>
              </a:spcBef>
              <a:buNone/>
              <a:defRPr sz="3000" b="1" kern="1200">
                <a:solidFill>
                  <a:schemeClr val="bg1"/>
                </a:solidFill>
                <a:latin typeface="+mj-lt"/>
                <a:ea typeface="+mj-ea"/>
                <a:cs typeface="+mj-cs"/>
              </a:defRPr>
            </a:lvl1pPr>
          </a:lstStyle>
          <a:p>
            <a:pPr>
              <a:lnSpc>
                <a:spcPct val="100000"/>
              </a:lnSpc>
            </a:pPr>
            <a:r>
              <a:rPr lang="en-GB" sz="3600" dirty="0"/>
              <a:t>Team is all about it</a:t>
            </a:r>
          </a:p>
        </p:txBody>
      </p:sp>
      <p:pic>
        <p:nvPicPr>
          <p:cNvPr id="2" name="Picture 1">
            <a:extLst>
              <a:ext uri="{FF2B5EF4-FFF2-40B4-BE49-F238E27FC236}">
                <a16:creationId xmlns:a16="http://schemas.microsoft.com/office/drawing/2014/main" id="{B0E10E10-9174-4D10-9161-E248962A0DB3}"/>
              </a:ext>
            </a:extLst>
          </p:cNvPr>
          <p:cNvPicPr>
            <a:picLocks noChangeAspect="1"/>
          </p:cNvPicPr>
          <p:nvPr/>
        </p:nvPicPr>
        <p:blipFill>
          <a:blip r:embed="rId2"/>
          <a:stretch>
            <a:fillRect/>
          </a:stretch>
        </p:blipFill>
        <p:spPr>
          <a:xfrm>
            <a:off x="0" y="3339717"/>
            <a:ext cx="8654355" cy="3518281"/>
          </a:xfrm>
          <a:prstGeom prst="rect">
            <a:avLst/>
          </a:prstGeom>
        </p:spPr>
      </p:pic>
      <p:pic>
        <p:nvPicPr>
          <p:cNvPr id="3" name="Picture 2">
            <a:extLst>
              <a:ext uri="{FF2B5EF4-FFF2-40B4-BE49-F238E27FC236}">
                <a16:creationId xmlns:a16="http://schemas.microsoft.com/office/drawing/2014/main" id="{C5E7561A-B060-D8DA-7130-3EFA5AEACA41}"/>
              </a:ext>
            </a:extLst>
          </p:cNvPr>
          <p:cNvPicPr>
            <a:picLocks noChangeAspect="1"/>
          </p:cNvPicPr>
          <p:nvPr/>
        </p:nvPicPr>
        <p:blipFill rotWithShape="1">
          <a:blip r:embed="rId3"/>
          <a:srcRect l="25427" t="19665" r="32362" b="16635"/>
          <a:stretch/>
        </p:blipFill>
        <p:spPr bwMode="auto">
          <a:xfrm>
            <a:off x="9334501" y="2781954"/>
            <a:ext cx="2419350" cy="219075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B866B1B-1DDD-1F25-22B5-2116F4767BEE}"/>
              </a:ext>
            </a:extLst>
          </p:cNvPr>
          <p:cNvPicPr>
            <a:picLocks noChangeAspect="1"/>
          </p:cNvPicPr>
          <p:nvPr/>
        </p:nvPicPr>
        <p:blipFill rotWithShape="1">
          <a:blip r:embed="rId4"/>
          <a:srcRect l="26258" t="45421" r="33193" b="17744"/>
          <a:stretch/>
        </p:blipFill>
        <p:spPr bwMode="auto">
          <a:xfrm>
            <a:off x="7003934" y="711634"/>
            <a:ext cx="3822775" cy="208372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29E6D5C-B7D9-B7C6-B9A2-BABD56D02622}"/>
              </a:ext>
            </a:extLst>
          </p:cNvPr>
          <p:cNvPicPr>
            <a:picLocks noChangeAspect="1"/>
          </p:cNvPicPr>
          <p:nvPr/>
        </p:nvPicPr>
        <p:blipFill rotWithShape="1">
          <a:blip r:embed="rId5"/>
          <a:srcRect l="20607" t="22434" r="20895" b="10542"/>
          <a:stretch/>
        </p:blipFill>
        <p:spPr bwMode="auto">
          <a:xfrm>
            <a:off x="8136080" y="4774272"/>
            <a:ext cx="3030874" cy="20837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74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879BDFF-0FD3-465F-BB26-46489B807EF6}"/>
              </a:ext>
            </a:extLst>
          </p:cNvPr>
          <p:cNvSpPr/>
          <p:nvPr/>
        </p:nvSpPr>
        <p:spPr>
          <a:xfrm>
            <a:off x="1" y="956561"/>
            <a:ext cx="3854371" cy="5541836"/>
          </a:xfrm>
          <a:prstGeom prst="rect">
            <a:avLst/>
          </a:prstGeom>
          <a:solidFill>
            <a:srgbClr val="5088C7"/>
          </a:solidFill>
          <a:ln>
            <a:solidFill>
              <a:srgbClr val="508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551C3524-F6C7-4464-A64C-A7562134FD94}"/>
              </a:ext>
            </a:extLst>
          </p:cNvPr>
          <p:cNvSpPr>
            <a:spLocks noGrp="1"/>
          </p:cNvSpPr>
          <p:nvPr>
            <p:ph type="title"/>
          </p:nvPr>
        </p:nvSpPr>
        <p:spPr>
          <a:xfrm>
            <a:off x="1504029" y="157108"/>
            <a:ext cx="10515600" cy="773999"/>
          </a:xfrm>
        </p:spPr>
        <p:txBody>
          <a:bodyPr/>
          <a:lstStyle/>
          <a:p>
            <a:r>
              <a:rPr lang="en-GB" dirty="0"/>
              <a:t> Neonatal section summary of activities</a:t>
            </a:r>
            <a:endParaRPr lang="en-NL" dirty="0"/>
          </a:p>
        </p:txBody>
      </p:sp>
      <p:sp>
        <p:nvSpPr>
          <p:cNvPr id="4" name="Slide Number Placeholder 3">
            <a:extLst>
              <a:ext uri="{FF2B5EF4-FFF2-40B4-BE49-F238E27FC236}">
                <a16:creationId xmlns:a16="http://schemas.microsoft.com/office/drawing/2014/main" id="{3EFEAFD7-7EB7-4B4F-84CF-9E85C4700D13}"/>
              </a:ext>
            </a:extLst>
          </p:cNvPr>
          <p:cNvSpPr>
            <a:spLocks noGrp="1"/>
          </p:cNvSpPr>
          <p:nvPr>
            <p:ph type="sldNum" sz="quarter" idx="12"/>
          </p:nvPr>
        </p:nvSpPr>
        <p:spPr/>
        <p:txBody>
          <a:bodyPr/>
          <a:lstStyle/>
          <a:p>
            <a:fld id="{B33FBB1A-A525-AF4D-8C8D-DF1E08EF2F8D}" type="slidenum">
              <a:rPr lang="en-US" smtClean="0"/>
              <a:pPr/>
              <a:t>8</a:t>
            </a:fld>
            <a:endParaRPr lang="en-US" dirty="0"/>
          </a:p>
        </p:txBody>
      </p:sp>
      <p:sp>
        <p:nvSpPr>
          <p:cNvPr id="6" name="Rectangle 5">
            <a:extLst>
              <a:ext uri="{FF2B5EF4-FFF2-40B4-BE49-F238E27FC236}">
                <a16:creationId xmlns:a16="http://schemas.microsoft.com/office/drawing/2014/main" id="{099EF6BF-927E-4005-9802-1311EC8CC311}"/>
              </a:ext>
            </a:extLst>
          </p:cNvPr>
          <p:cNvSpPr/>
          <p:nvPr/>
        </p:nvSpPr>
        <p:spPr>
          <a:xfrm>
            <a:off x="5236029" y="6541941"/>
            <a:ext cx="2079171" cy="283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extBox 8">
            <a:extLst>
              <a:ext uri="{FF2B5EF4-FFF2-40B4-BE49-F238E27FC236}">
                <a16:creationId xmlns:a16="http://schemas.microsoft.com/office/drawing/2014/main" id="{03EA26F6-FF85-40D9-A2CC-0268BB08E900}"/>
              </a:ext>
            </a:extLst>
          </p:cNvPr>
          <p:cNvSpPr txBox="1"/>
          <p:nvPr/>
        </p:nvSpPr>
        <p:spPr>
          <a:xfrm>
            <a:off x="480059" y="2551838"/>
            <a:ext cx="2491740" cy="1754326"/>
          </a:xfrm>
          <a:prstGeom prst="rect">
            <a:avLst/>
          </a:prstGeom>
          <a:noFill/>
        </p:spPr>
        <p:txBody>
          <a:bodyPr wrap="square" rtlCol="0">
            <a:spAutoFit/>
          </a:bodyPr>
          <a:lstStyle/>
          <a:p>
            <a:r>
              <a:rPr lang="en-GB" sz="3600" b="1" dirty="0">
                <a:solidFill>
                  <a:schemeClr val="bg1"/>
                </a:solidFill>
              </a:rPr>
              <a:t>Overview of Current Activities</a:t>
            </a:r>
            <a:endParaRPr lang="en-NL" sz="3600" b="1" dirty="0">
              <a:solidFill>
                <a:schemeClr val="bg1"/>
              </a:solidFill>
            </a:endParaRPr>
          </a:p>
        </p:txBody>
      </p:sp>
      <p:sp>
        <p:nvSpPr>
          <p:cNvPr id="10" name="Rectangle: Rounded Corners 9">
            <a:extLst>
              <a:ext uri="{FF2B5EF4-FFF2-40B4-BE49-F238E27FC236}">
                <a16:creationId xmlns:a16="http://schemas.microsoft.com/office/drawing/2014/main" id="{2E0D6F1B-47B1-4F26-89D7-7EFFFAD913CE}"/>
              </a:ext>
            </a:extLst>
          </p:cNvPr>
          <p:cNvSpPr/>
          <p:nvPr/>
        </p:nvSpPr>
        <p:spPr>
          <a:xfrm>
            <a:off x="2971799" y="1351235"/>
            <a:ext cx="8385631" cy="109748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1" name="Rectangle: Rounded Corners 10">
            <a:extLst>
              <a:ext uri="{FF2B5EF4-FFF2-40B4-BE49-F238E27FC236}">
                <a16:creationId xmlns:a16="http://schemas.microsoft.com/office/drawing/2014/main" id="{228CC9A8-6C2D-4799-915A-05753DCEED8C}"/>
              </a:ext>
            </a:extLst>
          </p:cNvPr>
          <p:cNvSpPr/>
          <p:nvPr/>
        </p:nvSpPr>
        <p:spPr>
          <a:xfrm>
            <a:off x="2971799" y="2584216"/>
            <a:ext cx="8385631" cy="109748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Rectangle: Rounded Corners 11">
            <a:extLst>
              <a:ext uri="{FF2B5EF4-FFF2-40B4-BE49-F238E27FC236}">
                <a16:creationId xmlns:a16="http://schemas.microsoft.com/office/drawing/2014/main" id="{7FC1D320-D14E-4562-BA90-174C4A9A3BB3}"/>
              </a:ext>
            </a:extLst>
          </p:cNvPr>
          <p:cNvSpPr/>
          <p:nvPr/>
        </p:nvSpPr>
        <p:spPr>
          <a:xfrm>
            <a:off x="2971799" y="3817577"/>
            <a:ext cx="8385631" cy="109748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extBox 13">
            <a:extLst>
              <a:ext uri="{FF2B5EF4-FFF2-40B4-BE49-F238E27FC236}">
                <a16:creationId xmlns:a16="http://schemas.microsoft.com/office/drawing/2014/main" id="{361149A8-1AB0-4FAF-99F7-E7BD54C535D3}"/>
              </a:ext>
            </a:extLst>
          </p:cNvPr>
          <p:cNvSpPr txBox="1"/>
          <p:nvPr/>
        </p:nvSpPr>
        <p:spPr>
          <a:xfrm>
            <a:off x="3209835" y="1607589"/>
            <a:ext cx="7909560" cy="800219"/>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Formation of Education Committee</a:t>
            </a:r>
          </a:p>
          <a:p>
            <a:r>
              <a:rPr lang="en-GB" sz="1400" dirty="0">
                <a:solidFill>
                  <a:schemeClr val="bg1"/>
                </a:solidFill>
                <a:latin typeface="Arial" panose="020B0604020202020204" pitchFamily="34" charset="0"/>
                <a:cs typeface="Arial" panose="020B0604020202020204" pitchFamily="34" charset="0"/>
              </a:rPr>
              <a:t>The aim of the NCC section is to address aspect of neonatal care improvement, </a:t>
            </a:r>
          </a:p>
          <a:p>
            <a:r>
              <a:rPr lang="en-GB" sz="1400" dirty="0">
                <a:solidFill>
                  <a:schemeClr val="bg1"/>
                </a:solidFill>
                <a:latin typeface="Arial" panose="020B0604020202020204" pitchFamily="34" charset="0"/>
                <a:cs typeface="Arial" panose="020B0604020202020204" pitchFamily="34" charset="0"/>
              </a:rPr>
              <a:t>education and training</a:t>
            </a:r>
            <a:endParaRPr lang="en-NL" sz="1400" dirty="0">
              <a:solidFill>
                <a:schemeClr val="bg1"/>
              </a:solidFill>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39F0BD08-1E17-4A43-B690-711D5A00A8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1308"/>
          <a:stretch/>
        </p:blipFill>
        <p:spPr>
          <a:xfrm>
            <a:off x="10561218" y="1597977"/>
            <a:ext cx="594503" cy="584776"/>
          </a:xfrm>
          <a:prstGeom prst="rect">
            <a:avLst/>
          </a:prstGeom>
        </p:spPr>
      </p:pic>
      <p:sp>
        <p:nvSpPr>
          <p:cNvPr id="17" name="TextBox 16">
            <a:extLst>
              <a:ext uri="{FF2B5EF4-FFF2-40B4-BE49-F238E27FC236}">
                <a16:creationId xmlns:a16="http://schemas.microsoft.com/office/drawing/2014/main" id="{2899A383-6FC2-436A-B7E5-0DA9DA1A482A}"/>
              </a:ext>
            </a:extLst>
          </p:cNvPr>
          <p:cNvSpPr txBox="1"/>
          <p:nvPr/>
        </p:nvSpPr>
        <p:spPr>
          <a:xfrm>
            <a:off x="3209835" y="2836915"/>
            <a:ext cx="7909560" cy="584775"/>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Education Needs Assessment for ESPNIC members</a:t>
            </a:r>
          </a:p>
          <a:p>
            <a:r>
              <a:rPr lang="en-GB" sz="1400" dirty="0">
                <a:solidFill>
                  <a:schemeClr val="bg1"/>
                </a:solidFill>
                <a:latin typeface="Arial" panose="020B0604020202020204" pitchFamily="34" charset="0"/>
                <a:cs typeface="Arial" panose="020B0604020202020204" pitchFamily="34" charset="0"/>
              </a:rPr>
              <a:t>Response to the members needs indicated in the survey</a:t>
            </a:r>
            <a:endParaRPr lang="en-NL" sz="1400" dirty="0">
              <a:solidFill>
                <a:schemeClr val="bg1"/>
              </a:solidFill>
              <a:latin typeface="Arial" panose="020B0604020202020204" pitchFamily="34" charset="0"/>
              <a:cs typeface="Arial" panose="020B0604020202020204" pitchFamily="34" charset="0"/>
            </a:endParaRPr>
          </a:p>
        </p:txBody>
      </p:sp>
      <p:pic>
        <p:nvPicPr>
          <p:cNvPr id="31" name="Content Placeholder 12">
            <a:extLst>
              <a:ext uri="{FF2B5EF4-FFF2-40B4-BE49-F238E27FC236}">
                <a16:creationId xmlns:a16="http://schemas.microsoft.com/office/drawing/2014/main" id="{86E8B566-313F-461D-9FC8-2777521F5E66}"/>
              </a:ext>
            </a:extLst>
          </p:cNvPr>
          <p:cNvPicPr>
            <a:picLocks noGrp="1" noChangeAspect="1"/>
          </p:cNvPicPr>
          <p:nvPr>
            <p:ph idx="1"/>
          </p:nvPr>
        </p:nvPicPr>
        <p:blipFill rotWithShape="1">
          <a:blip r:embed="rId5">
            <a:extLst>
              <a:ext uri="{96DAC541-7B7A-43D3-8B79-37D633B846F1}">
                <asvg:svgBlip xmlns:asvg="http://schemas.microsoft.com/office/drawing/2016/SVG/main" r:embed="rId6"/>
              </a:ext>
            </a:extLst>
          </a:blip>
          <a:srcRect b="13300"/>
          <a:stretch/>
        </p:blipFill>
        <p:spPr>
          <a:xfrm>
            <a:off x="10597546" y="2846524"/>
            <a:ext cx="521849" cy="565555"/>
          </a:xfrm>
        </p:spPr>
      </p:pic>
      <p:sp>
        <p:nvSpPr>
          <p:cNvPr id="18" name="TextBox 17">
            <a:extLst>
              <a:ext uri="{FF2B5EF4-FFF2-40B4-BE49-F238E27FC236}">
                <a16:creationId xmlns:a16="http://schemas.microsoft.com/office/drawing/2014/main" id="{0C0B1541-DD90-4519-AC05-0301B11C6446}"/>
              </a:ext>
            </a:extLst>
          </p:cNvPr>
          <p:cNvSpPr txBox="1"/>
          <p:nvPr/>
        </p:nvSpPr>
        <p:spPr>
          <a:xfrm>
            <a:off x="3209835" y="4073933"/>
            <a:ext cx="7909560" cy="584775"/>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Overview of existing materials on online portal</a:t>
            </a:r>
          </a:p>
          <a:p>
            <a:r>
              <a:rPr lang="en-GB" sz="1400" dirty="0">
                <a:solidFill>
                  <a:schemeClr val="bg1"/>
                </a:solidFill>
                <a:latin typeface="Arial" panose="020B0604020202020204" pitchFamily="34" charset="0"/>
                <a:cs typeface="Arial" panose="020B0604020202020204" pitchFamily="34" charset="0"/>
              </a:rPr>
              <a:t>Exploring an upload of related publication</a:t>
            </a:r>
          </a:p>
        </p:txBody>
      </p:sp>
      <p:pic>
        <p:nvPicPr>
          <p:cNvPr id="29" name="Graphic 28">
            <a:extLst>
              <a:ext uri="{FF2B5EF4-FFF2-40B4-BE49-F238E27FC236}">
                <a16:creationId xmlns:a16="http://schemas.microsoft.com/office/drawing/2014/main" id="{2137B92C-AFA6-4A52-81AC-5787C59B8F37}"/>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18056"/>
          <a:stretch/>
        </p:blipFill>
        <p:spPr>
          <a:xfrm>
            <a:off x="10619967" y="4119087"/>
            <a:ext cx="477005" cy="488597"/>
          </a:xfrm>
          <a:prstGeom prst="rect">
            <a:avLst/>
          </a:prstGeom>
        </p:spPr>
      </p:pic>
      <p:sp>
        <p:nvSpPr>
          <p:cNvPr id="36" name="Rectangle: Rounded Corners 35">
            <a:extLst>
              <a:ext uri="{FF2B5EF4-FFF2-40B4-BE49-F238E27FC236}">
                <a16:creationId xmlns:a16="http://schemas.microsoft.com/office/drawing/2014/main" id="{A613FB26-33C6-434D-9892-6F722895AC9E}"/>
              </a:ext>
            </a:extLst>
          </p:cNvPr>
          <p:cNvSpPr/>
          <p:nvPr/>
        </p:nvSpPr>
        <p:spPr>
          <a:xfrm>
            <a:off x="2971799" y="5048569"/>
            <a:ext cx="8385631" cy="109748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TextBox 37">
            <a:extLst>
              <a:ext uri="{FF2B5EF4-FFF2-40B4-BE49-F238E27FC236}">
                <a16:creationId xmlns:a16="http://schemas.microsoft.com/office/drawing/2014/main" id="{6A3F1679-4B17-40F2-A364-9B7EB95303AD}"/>
              </a:ext>
            </a:extLst>
          </p:cNvPr>
          <p:cNvSpPr txBox="1"/>
          <p:nvPr/>
        </p:nvSpPr>
        <p:spPr>
          <a:xfrm>
            <a:off x="3209835" y="5304923"/>
            <a:ext cx="7909560" cy="584775"/>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Preparation of online courses and events</a:t>
            </a:r>
          </a:p>
          <a:p>
            <a:r>
              <a:rPr lang="en-GB" sz="1400" dirty="0">
                <a:solidFill>
                  <a:schemeClr val="bg1"/>
                </a:solidFill>
                <a:latin typeface="Arial" panose="020B0604020202020204" pitchFamily="34" charset="0"/>
                <a:cs typeface="Arial" panose="020B0604020202020204" pitchFamily="34" charset="0"/>
              </a:rPr>
              <a:t>Lung USS in progress</a:t>
            </a:r>
          </a:p>
        </p:txBody>
      </p:sp>
      <p:pic>
        <p:nvPicPr>
          <p:cNvPr id="40" name="Graphic 39">
            <a:extLst>
              <a:ext uri="{FF2B5EF4-FFF2-40B4-BE49-F238E27FC236}">
                <a16:creationId xmlns:a16="http://schemas.microsoft.com/office/drawing/2014/main" id="{7E939AC0-CC70-48F8-BAAC-8EF091FE6217}"/>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1531"/>
          <a:stretch/>
        </p:blipFill>
        <p:spPr>
          <a:xfrm>
            <a:off x="10564999" y="5304923"/>
            <a:ext cx="596187" cy="584775"/>
          </a:xfrm>
          <a:prstGeom prst="rect">
            <a:avLst/>
          </a:prstGeom>
        </p:spPr>
      </p:pic>
    </p:spTree>
    <p:extLst>
      <p:ext uri="{BB962C8B-B14F-4D97-AF65-F5344CB8AC3E}">
        <p14:creationId xmlns:p14="http://schemas.microsoft.com/office/powerpoint/2010/main" val="23937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7" grpId="0"/>
      <p:bldP spid="18" grpId="0"/>
      <p:bldP spid="36" grpId="0" animBg="1"/>
      <p:bldP spid="38" grpId="0"/>
    </p:bldLst>
  </p:timing>
</p:sld>
</file>

<file path=ppt/theme/theme1.xml><?xml version="1.0" encoding="utf-8"?>
<a:theme xmlns:a="http://schemas.openxmlformats.org/drawingml/2006/main" name="ESPNIC%20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NIC%20Theme" id="{CFA6C672-3A21-4D7D-A258-BFE6F43B21B6}" vid="{5EA5CB3B-A6F0-4879-9437-5F2C7154D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4A8EF5EF8D14C8B7E85529656A49E" ma:contentTypeVersion="20" ma:contentTypeDescription="Create a new document." ma:contentTypeScope="" ma:versionID="f38371f9df7aba76f48c46a016baaa45">
  <xsd:schema xmlns:xsd="http://www.w3.org/2001/XMLSchema" xmlns:xs="http://www.w3.org/2001/XMLSchema" xmlns:p="http://schemas.microsoft.com/office/2006/metadata/properties" xmlns:ns1="http://schemas.microsoft.com/sharepoint/v3" xmlns:ns2="eb3f7de7-c935-4ca6-a12c-1f73773710ec" xmlns:ns3="75a666ac-2dd7-4eab-bb26-6e47835aeffc" targetNamespace="http://schemas.microsoft.com/office/2006/metadata/properties" ma:root="true" ma:fieldsID="1111aa53ae154ff01afe97a320833363" ns1:_="" ns2:_="" ns3:_="">
    <xsd:import namespace="http://schemas.microsoft.com/sharepoint/v3"/>
    <xsd:import namespace="eb3f7de7-c935-4ca6-a12c-1f73773710ec"/>
    <xsd:import namespace="75a666ac-2dd7-4eab-bb26-6e47835aef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7eb20398-0988-4e55-b57f-05d62d7b8281}" ma:internalName="TaxCatchAll" ma:showField="CatchAllData" ma:web="eb3f7de7-c935-4ca6-a12c-1f737737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a666ac-2dd7-4eab-bb26-6e47835aef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20c72ca-3d5e-4053-bfc4-d5117e56c93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5a666ac-2dd7-4eab-bb26-6e47835aeffc">
      <Terms xmlns="http://schemas.microsoft.com/office/infopath/2007/PartnerControls"/>
    </lcf76f155ced4ddcb4097134ff3c332f>
    <TaxCatchAll xmlns="eb3f7de7-c935-4ca6-a12c-1f73773710ec" xsi:nil="true"/>
  </documentManagement>
</p:properties>
</file>

<file path=customXml/itemProps1.xml><?xml version="1.0" encoding="utf-8"?>
<ds:datastoreItem xmlns:ds="http://schemas.openxmlformats.org/officeDocument/2006/customXml" ds:itemID="{C1EDE1CC-8D6F-4ADB-9C99-9522F8463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3f7de7-c935-4ca6-a12c-1f73773710ec"/>
    <ds:schemaRef ds:uri="75a666ac-2dd7-4eab-bb26-6e47835aef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FD2A35-F132-4DC6-B557-CA4869CA1B17}">
  <ds:schemaRefs>
    <ds:schemaRef ds:uri="http://schemas.microsoft.com/sharepoint/v3/contenttype/forms"/>
  </ds:schemaRefs>
</ds:datastoreItem>
</file>

<file path=customXml/itemProps3.xml><?xml version="1.0" encoding="utf-8"?>
<ds:datastoreItem xmlns:ds="http://schemas.openxmlformats.org/officeDocument/2006/customXml" ds:itemID="{2501C177-FC61-443D-BE54-7DDC083B856E}">
  <ds:schemaRefs>
    <ds:schemaRef ds:uri="eb3f7de7-c935-4ca6-a12c-1f73773710ec"/>
    <ds:schemaRef ds:uri="http://purl.org/dc/terms/"/>
    <ds:schemaRef ds:uri="http://schemas.microsoft.com/office/infopath/2007/PartnerControls"/>
    <ds:schemaRef ds:uri="http://schemas.microsoft.com/office/2006/documentManagement/types"/>
    <ds:schemaRef ds:uri="http://purl.org/dc/dcmitype/"/>
    <ds:schemaRef ds:uri="75a666ac-2dd7-4eab-bb26-6e47835aeffc"/>
    <ds:schemaRef ds:uri="http://purl.org/dc/elements/1.1/"/>
    <ds:schemaRef ds:uri="http://schemas.microsoft.com/sharepoint/v3"/>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ESPNIC Theme</Template>
  <TotalTime>4293</TotalTime>
  <Words>586</Words>
  <Application>Microsoft Office PowerPoint</Application>
  <PresentationFormat>Widescreen</PresentationFormat>
  <Paragraphs>68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Nunito Sans</vt:lpstr>
      <vt:lpstr>ESPNIC%20Theme</vt:lpstr>
      <vt:lpstr>PowerPoint Presentation</vt:lpstr>
      <vt:lpstr>PowerPoint Presentation</vt:lpstr>
      <vt:lpstr>W</vt:lpstr>
      <vt:lpstr>PowerPoint Presentation</vt:lpstr>
      <vt:lpstr>             </vt:lpstr>
      <vt:lpstr>PowerPoint Presentation</vt:lpstr>
      <vt:lpstr>Events  </vt:lpstr>
      <vt:lpstr>PowerPoint Presentation</vt:lpstr>
      <vt:lpstr> Neonatal section summary of activities</vt:lpstr>
      <vt:lpstr>Any questions?  Info@espnic.eu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Liliya Buyukliyska</dc:creator>
  <cp:lastModifiedBy>Andrzejewska, Izabela</cp:lastModifiedBy>
  <cp:revision>38</cp:revision>
  <dcterms:created xsi:type="dcterms:W3CDTF">2020-09-21T09:44:35Z</dcterms:created>
  <dcterms:modified xsi:type="dcterms:W3CDTF">2023-06-02T12:35:15Z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0x010100E534A8EF5EF8D14C8B7E85529656A49E</vt:lpwstr>
  </property>
</Properties>
</file>