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20"/>
  </p:notesMasterIdLst>
  <p:sldIdLst>
    <p:sldId id="256" r:id="rId5"/>
    <p:sldId id="257" r:id="rId6"/>
    <p:sldId id="854" r:id="rId7"/>
    <p:sldId id="855" r:id="rId8"/>
    <p:sldId id="857" r:id="rId9"/>
    <p:sldId id="856" r:id="rId10"/>
    <p:sldId id="271" r:id="rId11"/>
    <p:sldId id="259" r:id="rId12"/>
    <p:sldId id="275" r:id="rId13"/>
    <p:sldId id="820" r:id="rId14"/>
    <p:sldId id="824" r:id="rId15"/>
    <p:sldId id="825" r:id="rId16"/>
    <p:sldId id="833" r:id="rId17"/>
    <p:sldId id="827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1167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5787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up email: link to recording </a:t>
            </a:r>
            <a:r>
              <a:rPr lang="en-US"/>
              <a:t>and membership</a:t>
            </a:r>
          </a:p>
        </p:txBody>
      </p:sp>
    </p:spTree>
    <p:extLst>
      <p:ext uri="{BB962C8B-B14F-4D97-AF65-F5344CB8AC3E}">
        <p14:creationId xmlns:p14="http://schemas.microsoft.com/office/powerpoint/2010/main" val="3791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espnic-online.or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05" y="5471864"/>
            <a:ext cx="6032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ESPNIC Administrative Office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c/o Kenes International Organizers of Congresses S.A</a:t>
            </a: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7, Rue Francois-Versonnex, 1207 Geneva, Switzerland</a:t>
            </a: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</a:t>
            </a:r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info@espnic</a:t>
            </a: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0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Website: espnic</a:t>
            </a: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0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</a:t>
            </a:r>
            <a:endParaRPr lang="cs-CZ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05" y="6554724"/>
            <a:ext cx="6131424" cy="2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051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ESPNIC European Society of Paediatric and Neonatal Intensive Care © All rights reserved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287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7E9CB-1914-43CD-AF47-A2DD90689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4196843"/>
            <a:ext cx="1642152" cy="9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7" r:id="rId8"/>
    <p:sldLayoutId id="2147483682" r:id="rId9"/>
    <p:sldLayoutId id="2147483664" r:id="rId10"/>
    <p:sldLayoutId id="2147483683" r:id="rId11"/>
    <p:sldLayoutId id="2147483665" r:id="rId12"/>
    <p:sldLayoutId id="2147483667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5503578/" TargetMode="External"/><Relationship Id="rId2" Type="http://schemas.openxmlformats.org/officeDocument/2006/relationships/hyperlink" Target="https://pubmed.ncbi.nlm.nih.gov/3628908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1751941" y="5690631"/>
            <a:ext cx="81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/>
          <p:nvPr/>
        </p:nvCxnSpPr>
        <p:spPr>
          <a:xfrm>
            <a:off x="1802218" y="5520955"/>
            <a:ext cx="7341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810774" y="1775793"/>
            <a:ext cx="5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33480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28B10C-4928-4EB2-9408-6B841BDE2889}"/>
              </a:ext>
            </a:extLst>
          </p:cNvPr>
          <p:cNvSpPr txBox="1"/>
          <p:nvPr/>
        </p:nvSpPr>
        <p:spPr>
          <a:xfrm>
            <a:off x="123827" y="1162375"/>
            <a:ext cx="11630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Part 1</a:t>
            </a:r>
            <a:endParaRPr lang="en-GB" sz="2800" dirty="0">
              <a:solidFill>
                <a:srgbClr val="0070C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GB" sz="2800" dirty="0">
                <a:solidFill>
                  <a:srgbClr val="0070C0"/>
                </a:solidFill>
              </a:rPr>
              <a:t>Part 2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GB" sz="2800" dirty="0">
                <a:solidFill>
                  <a:srgbClr val="0070C0"/>
                </a:solidFill>
              </a:rPr>
              <a:t>Part 3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	</a:t>
            </a:r>
            <a:endParaRPr lang="en-GB" sz="24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70AD47">
                  <a:lumMod val="75000"/>
                </a:srgbClr>
              </a:solidFill>
            </a:endParaRPr>
          </a:p>
          <a:p>
            <a:pPr lvl="2">
              <a:defRPr/>
            </a:pPr>
            <a:endParaRPr lang="en-GB" sz="28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80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9C185E-BFCD-47D6-A8C9-205C67430FCC}"/>
              </a:ext>
            </a:extLst>
          </p:cNvPr>
          <p:cNvSpPr txBox="1">
            <a:spLocks/>
          </p:cNvSpPr>
          <p:nvPr/>
        </p:nvSpPr>
        <p:spPr>
          <a:xfrm>
            <a:off x="681204" y="2"/>
            <a:ext cx="7661363" cy="116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dirty="0"/>
              <a:t>Team is all about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10E10-9174-4D10-9161-E248962A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29001"/>
            <a:ext cx="8654355" cy="35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879BDFF-0FD3-465F-BB26-46489B807EF6}"/>
              </a:ext>
            </a:extLst>
          </p:cNvPr>
          <p:cNvSpPr/>
          <p:nvPr/>
        </p:nvSpPr>
        <p:spPr>
          <a:xfrm>
            <a:off x="1" y="956561"/>
            <a:ext cx="3854371" cy="5541836"/>
          </a:xfrm>
          <a:prstGeom prst="rect">
            <a:avLst/>
          </a:prstGeom>
          <a:solidFill>
            <a:srgbClr val="5088C7"/>
          </a:solidFill>
          <a:ln>
            <a:solidFill>
              <a:srgbClr val="50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C3524-F6C7-4464-A64C-A7562134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AFD7-7EB7-4B4F-84CF-9E85C470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EF6BF-927E-4005-9802-1311EC8CC311}"/>
              </a:ext>
            </a:extLst>
          </p:cNvPr>
          <p:cNvSpPr/>
          <p:nvPr/>
        </p:nvSpPr>
        <p:spPr>
          <a:xfrm>
            <a:off x="5236029" y="6541941"/>
            <a:ext cx="2079171" cy="283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A26F6-FF85-40D9-A2CC-0268BB08E900}"/>
              </a:ext>
            </a:extLst>
          </p:cNvPr>
          <p:cNvSpPr txBox="1"/>
          <p:nvPr/>
        </p:nvSpPr>
        <p:spPr>
          <a:xfrm>
            <a:off x="480059" y="2551838"/>
            <a:ext cx="2491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Overview of Current Activities</a:t>
            </a:r>
            <a:endParaRPr lang="en-NL" sz="36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0D6F1B-47B1-4F26-89D7-7EFFFAD913CE}"/>
              </a:ext>
            </a:extLst>
          </p:cNvPr>
          <p:cNvSpPr/>
          <p:nvPr/>
        </p:nvSpPr>
        <p:spPr>
          <a:xfrm>
            <a:off x="2971799" y="1351235"/>
            <a:ext cx="8385631" cy="10974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CC9A8-6C2D-4799-915A-05753DCEED8C}"/>
              </a:ext>
            </a:extLst>
          </p:cNvPr>
          <p:cNvSpPr/>
          <p:nvPr/>
        </p:nvSpPr>
        <p:spPr>
          <a:xfrm>
            <a:off x="2971799" y="2584216"/>
            <a:ext cx="8385631" cy="10974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C1D320-D14E-4562-BA90-174C4A9A3BB3}"/>
              </a:ext>
            </a:extLst>
          </p:cNvPr>
          <p:cNvSpPr/>
          <p:nvPr/>
        </p:nvSpPr>
        <p:spPr>
          <a:xfrm>
            <a:off x="2971799" y="3817577"/>
            <a:ext cx="8385631" cy="10974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1149A8-1AB0-4FAF-99F7-E7BD54C535D3}"/>
              </a:ext>
            </a:extLst>
          </p:cNvPr>
          <p:cNvSpPr txBox="1"/>
          <p:nvPr/>
        </p:nvSpPr>
        <p:spPr>
          <a:xfrm>
            <a:off x="3209835" y="1607589"/>
            <a:ext cx="790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Education Committee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members and Section chairs</a:t>
            </a:r>
            <a:endParaRPr lang="en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9F0BD08-1E17-4A43-B690-711D5A00A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21308"/>
          <a:stretch/>
        </p:blipFill>
        <p:spPr>
          <a:xfrm>
            <a:off x="10561218" y="1597977"/>
            <a:ext cx="594503" cy="5847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99A383-6FC2-436A-B7E5-0DA9DA1A482A}"/>
              </a:ext>
            </a:extLst>
          </p:cNvPr>
          <p:cNvSpPr txBox="1"/>
          <p:nvPr/>
        </p:nvSpPr>
        <p:spPr>
          <a:xfrm>
            <a:off x="3209835" y="2836915"/>
            <a:ext cx="790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Needs Assessment for ESPNIC members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far…. </a:t>
            </a:r>
            <a:endParaRPr lang="en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Content Placeholder 12">
            <a:extLst>
              <a:ext uri="{FF2B5EF4-FFF2-40B4-BE49-F238E27FC236}">
                <a16:creationId xmlns:a16="http://schemas.microsoft.com/office/drawing/2014/main" id="{86E8B566-313F-461D-9FC8-2777521F5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13300"/>
          <a:stretch/>
        </p:blipFill>
        <p:spPr>
          <a:xfrm>
            <a:off x="10597546" y="2846524"/>
            <a:ext cx="521849" cy="565555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0B1541-DD90-4519-AC05-0301B11C6446}"/>
              </a:ext>
            </a:extLst>
          </p:cNvPr>
          <p:cNvSpPr txBox="1"/>
          <p:nvPr/>
        </p:nvSpPr>
        <p:spPr>
          <a:xfrm>
            <a:off x="3209835" y="4073933"/>
            <a:ext cx="790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existing materials on online portals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137B92C-AFA6-4A52-81AC-5787C59B8F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18056"/>
          <a:stretch/>
        </p:blipFill>
        <p:spPr>
          <a:xfrm>
            <a:off x="10619967" y="4119087"/>
            <a:ext cx="477005" cy="488597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613FB26-33C6-434D-9892-6F722895AC9E}"/>
              </a:ext>
            </a:extLst>
          </p:cNvPr>
          <p:cNvSpPr/>
          <p:nvPr/>
        </p:nvSpPr>
        <p:spPr>
          <a:xfrm>
            <a:off x="2971799" y="5048569"/>
            <a:ext cx="8385631" cy="10974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3F1679-4B17-40F2-A364-9B7EB95303AD}"/>
              </a:ext>
            </a:extLst>
          </p:cNvPr>
          <p:cNvSpPr txBox="1"/>
          <p:nvPr/>
        </p:nvSpPr>
        <p:spPr>
          <a:xfrm>
            <a:off x="3209835" y="5304923"/>
            <a:ext cx="790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….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endParaRPr lang="en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7E939AC0-CC70-48F8-BAAC-8EF091FE62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21531"/>
          <a:stretch/>
        </p:blipFill>
        <p:spPr>
          <a:xfrm>
            <a:off x="10564999" y="5304923"/>
            <a:ext cx="596187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7" grpId="0"/>
      <p:bldP spid="18" grpId="0"/>
      <p:bldP spid="36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E857365-8712-4C8C-BF45-F098F5B44298}"/>
              </a:ext>
            </a:extLst>
          </p:cNvPr>
          <p:cNvSpPr/>
          <p:nvPr/>
        </p:nvSpPr>
        <p:spPr>
          <a:xfrm>
            <a:off x="0" y="3429000"/>
            <a:ext cx="12192000" cy="26824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C3524-F6C7-4464-A64C-A7562134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 Development</a:t>
            </a:r>
            <a:endParaRPr lang="en-NL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AFD7-7EB7-4B4F-84CF-9E85C470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EF6BF-927E-4005-9802-1311EC8CC311}"/>
              </a:ext>
            </a:extLst>
          </p:cNvPr>
          <p:cNvSpPr/>
          <p:nvPr/>
        </p:nvSpPr>
        <p:spPr>
          <a:xfrm>
            <a:off x="5236029" y="6541941"/>
            <a:ext cx="2079171" cy="283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D939AC-A2F8-40CF-800D-1CF5AA94A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3952"/>
          <a:stretch/>
        </p:blipFill>
        <p:spPr>
          <a:xfrm>
            <a:off x="335933" y="1892610"/>
            <a:ext cx="1775640" cy="190987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F52A6-A767-4B97-89A6-C1D8166405FA}"/>
              </a:ext>
            </a:extLst>
          </p:cNvPr>
          <p:cNvSpPr txBox="1"/>
          <p:nvPr/>
        </p:nvSpPr>
        <p:spPr>
          <a:xfrm>
            <a:off x="539220" y="3715687"/>
            <a:ext cx="21880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video series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launch in early October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7812B73-BD55-44AC-BA9F-FD06F413D3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16780"/>
          <a:stretch/>
        </p:blipFill>
        <p:spPr>
          <a:xfrm>
            <a:off x="3399592" y="1961773"/>
            <a:ext cx="1621563" cy="16868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769D94-C8E4-4070-9E82-B0947CF159C3}"/>
              </a:ext>
            </a:extLst>
          </p:cNvPr>
          <p:cNvSpPr txBox="1"/>
          <p:nvPr/>
        </p:nvSpPr>
        <p:spPr>
          <a:xfrm>
            <a:off x="3399592" y="3673332"/>
            <a:ext cx="2188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videos on topics proposed by section chairs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more info</a:t>
            </a:r>
            <a:endParaRPr lang="en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EB01B2E-4B56-4F17-B935-F0E3C03B3C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10553" b="32801"/>
          <a:stretch/>
        </p:blipFill>
        <p:spPr>
          <a:xfrm>
            <a:off x="6429234" y="1892609"/>
            <a:ext cx="1796263" cy="16868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F819E58-0CAE-4106-BB59-A66B2FF1AD51}"/>
              </a:ext>
            </a:extLst>
          </p:cNvPr>
          <p:cNvSpPr txBox="1"/>
          <p:nvPr/>
        </p:nvSpPr>
        <p:spPr>
          <a:xfrm>
            <a:off x="6359996" y="3666391"/>
            <a:ext cx="21880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….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70D0EF27-CE73-4C91-96F2-6BEFB36069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32906"/>
          <a:stretch/>
        </p:blipFill>
        <p:spPr>
          <a:xfrm>
            <a:off x="9314492" y="1785219"/>
            <a:ext cx="2277227" cy="19098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FDB40A0-725A-48A1-9796-12F87F3E34A6}"/>
              </a:ext>
            </a:extLst>
          </p:cNvPr>
          <p:cNvSpPr txBox="1"/>
          <p:nvPr/>
        </p:nvSpPr>
        <p:spPr>
          <a:xfrm>
            <a:off x="9324530" y="3718239"/>
            <a:ext cx="21880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</a:t>
            </a:r>
            <a:endParaRPr lang="en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8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683" y="3429000"/>
            <a:ext cx="5274555" cy="2139805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/>
              <a:t>Any questions?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Info@espnic.eu</a:t>
            </a:r>
          </a:p>
        </p:txBody>
      </p:sp>
    </p:spTree>
    <p:extLst>
      <p:ext uri="{BB962C8B-B14F-4D97-AF65-F5344CB8AC3E}">
        <p14:creationId xmlns:p14="http://schemas.microsoft.com/office/powerpoint/2010/main" val="42102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8F62-3D7D-44D1-A88E-40D8B10F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961" y="2247254"/>
            <a:ext cx="4338235" cy="236349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9992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02876" y="6564315"/>
            <a:ext cx="365125" cy="288925"/>
          </a:xfrm>
          <a:prstGeom prst="rect">
            <a:avLst/>
          </a:prstGeom>
        </p:spPr>
        <p:txBody>
          <a:bodyPr/>
          <a:lstStyle/>
          <a:p>
            <a:fld id="{B33FBB1A-A525-AF4D-8C8D-DF1E08EF2F8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8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-295922" y="71021"/>
            <a:ext cx="4344141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Your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377007"/>
            <a:ext cx="113508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What?</a:t>
            </a:r>
          </a:p>
          <a:p>
            <a:pPr marL="1371566" lvl="2" indent="-457189" defTabSz="914377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Your topic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When?</a:t>
            </a:r>
            <a:endParaRPr lang="en-GB" sz="2800" dirty="0">
              <a:solidFill>
                <a:srgbClr val="0070C0"/>
              </a:solidFill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70AD47">
                    <a:lumMod val="75000"/>
                  </a:srgbClr>
                </a:solidFill>
              </a:rPr>
              <a:t>Give your timing</a:t>
            </a:r>
            <a:endParaRPr lang="en-GB" sz="2200" b="1" dirty="0">
              <a:solidFill>
                <a:srgbClr val="70AD47">
                  <a:lumMod val="75000"/>
                </a:srgbClr>
              </a:solidFill>
            </a:endParaRPr>
          </a:p>
          <a:p>
            <a:pPr lvl="2">
              <a:defRPr/>
            </a:pPr>
            <a:endParaRPr lang="en-GB" sz="2200" dirty="0">
              <a:solidFill>
                <a:srgbClr val="70AD47">
                  <a:lumMod val="75000"/>
                </a:srgb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</a:rPr>
              <a:t>Who?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70AD47">
                    <a:lumMod val="75000"/>
                  </a:srgbClr>
                </a:solidFill>
              </a:rPr>
              <a:t>Present the team</a:t>
            </a:r>
            <a:endParaRPr lang="en-GB" sz="2200" b="1" dirty="0">
              <a:solidFill>
                <a:srgbClr val="FF0000"/>
              </a:solidFill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rgbClr val="0070C0"/>
              </a:solidFill>
            </a:endParaRPr>
          </a:p>
          <a:p>
            <a:pPr defTabSz="914377">
              <a:defRPr/>
            </a:pPr>
            <a:endParaRPr lang="en-US" sz="2800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924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E47F-E8B6-4D17-AA60-69C6E07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65713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C2074"/>
                </a:solidFill>
              </a:rPr>
              <a:t>Metabolism, Endocrine and Nutrition Section</a:t>
            </a:r>
            <a:endParaRPr lang="en-GB" dirty="0">
              <a:solidFill>
                <a:srgbClr val="0C2074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51513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Chair: </a:t>
            </a:r>
            <a:r>
              <a:rPr lang="en-GB" dirty="0" err="1" smtClean="0"/>
              <a:t>Sascha</a:t>
            </a:r>
            <a:r>
              <a:rPr lang="en-GB" dirty="0" smtClean="0"/>
              <a:t> Verbruggen</a:t>
            </a:r>
          </a:p>
          <a:p>
            <a:r>
              <a:rPr lang="en-GB" dirty="0" smtClean="0"/>
              <a:t>Vice Chair: Lynne Latten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12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78187"/>
            <a:ext cx="9144000" cy="881004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Publications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003367"/>
            <a:ext cx="9373985" cy="3254433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hlinkClick r:id="rId2"/>
              </a:rPr>
              <a:t>ESPNIC </a:t>
            </a:r>
            <a:r>
              <a:rPr lang="nl-NL" sz="1800" dirty="0" err="1">
                <a:hlinkClick r:id="rId2"/>
              </a:rPr>
              <a:t>clinical</a:t>
            </a:r>
            <a:r>
              <a:rPr lang="nl-NL" sz="1800" dirty="0">
                <a:hlinkClick r:id="rId2"/>
              </a:rPr>
              <a:t> </a:t>
            </a:r>
            <a:r>
              <a:rPr lang="nl-NL" sz="1800" dirty="0" err="1">
                <a:hlinkClick r:id="rId2"/>
              </a:rPr>
              <a:t>practice</a:t>
            </a:r>
            <a:r>
              <a:rPr lang="nl-NL" sz="1800" dirty="0">
                <a:hlinkClick r:id="rId2"/>
              </a:rPr>
              <a:t> </a:t>
            </a:r>
            <a:r>
              <a:rPr lang="nl-NL" sz="1800" dirty="0" err="1">
                <a:hlinkClick r:id="rId2"/>
              </a:rPr>
              <a:t>guidelines</a:t>
            </a:r>
            <a:r>
              <a:rPr lang="nl-NL" sz="1800" dirty="0">
                <a:hlinkClick r:id="rId2"/>
              </a:rPr>
              <a:t>: </a:t>
            </a:r>
            <a:r>
              <a:rPr lang="nl-NL" sz="1800" dirty="0" err="1">
                <a:hlinkClick r:id="rId2"/>
              </a:rPr>
              <a:t>intravenous</a:t>
            </a:r>
            <a:r>
              <a:rPr lang="nl-NL" sz="1800" dirty="0">
                <a:hlinkClick r:id="rId2"/>
              </a:rPr>
              <a:t> maintenance </a:t>
            </a:r>
            <a:r>
              <a:rPr lang="nl-NL" sz="1800" dirty="0" err="1">
                <a:hlinkClick r:id="rId2"/>
              </a:rPr>
              <a:t>fluid</a:t>
            </a:r>
            <a:r>
              <a:rPr lang="nl-NL" sz="1800" dirty="0">
                <a:hlinkClick r:id="rId2"/>
              </a:rPr>
              <a:t> </a:t>
            </a:r>
            <a:r>
              <a:rPr lang="nl-NL" sz="1800" dirty="0" err="1">
                <a:hlinkClick r:id="rId2"/>
              </a:rPr>
              <a:t>therapy</a:t>
            </a:r>
            <a:r>
              <a:rPr lang="nl-NL" sz="1800" dirty="0">
                <a:hlinkClick r:id="rId2"/>
              </a:rPr>
              <a:t> in acute </a:t>
            </a:r>
            <a:r>
              <a:rPr lang="nl-NL" sz="1800" dirty="0" err="1">
                <a:hlinkClick r:id="rId2"/>
              </a:rPr>
              <a:t>and</a:t>
            </a:r>
            <a:r>
              <a:rPr lang="nl-NL" sz="1800" dirty="0">
                <a:hlinkClick r:id="rId2"/>
              </a:rPr>
              <a:t> </a:t>
            </a:r>
            <a:r>
              <a:rPr lang="nl-NL" sz="1800" dirty="0" err="1">
                <a:hlinkClick r:id="rId2"/>
              </a:rPr>
              <a:t>critically</a:t>
            </a:r>
            <a:r>
              <a:rPr lang="nl-NL" sz="1800" dirty="0">
                <a:hlinkClick r:id="rId2"/>
              </a:rPr>
              <a:t> </a:t>
            </a:r>
            <a:r>
              <a:rPr lang="nl-NL" sz="1800" dirty="0" err="1">
                <a:hlinkClick r:id="rId2"/>
              </a:rPr>
              <a:t>ill</a:t>
            </a:r>
            <a:r>
              <a:rPr lang="nl-NL" sz="1800" dirty="0">
                <a:hlinkClick r:id="rId2"/>
              </a:rPr>
              <a:t> </a:t>
            </a:r>
            <a:r>
              <a:rPr lang="nl-NL" sz="1800" dirty="0" err="1">
                <a:hlinkClick r:id="rId2"/>
              </a:rPr>
              <a:t>children</a:t>
            </a:r>
            <a:r>
              <a:rPr lang="nl-NL" sz="1800" dirty="0">
                <a:hlinkClick r:id="rId2"/>
              </a:rPr>
              <a:t>- a </a:t>
            </a:r>
            <a:r>
              <a:rPr lang="nl-NL" sz="1800" dirty="0" err="1">
                <a:hlinkClick r:id="rId2"/>
              </a:rPr>
              <a:t>systematic</a:t>
            </a:r>
            <a:r>
              <a:rPr lang="nl-NL" sz="1800" dirty="0">
                <a:hlinkClick r:id="rId2"/>
              </a:rPr>
              <a:t> review </a:t>
            </a:r>
            <a:r>
              <a:rPr lang="nl-NL" sz="1800" dirty="0" err="1">
                <a:hlinkClick r:id="rId2"/>
              </a:rPr>
              <a:t>and</a:t>
            </a:r>
            <a:r>
              <a:rPr lang="nl-NL" sz="1800" dirty="0">
                <a:hlinkClick r:id="rId2"/>
              </a:rPr>
              <a:t> meta-analysis</a:t>
            </a:r>
            <a:r>
              <a:rPr lang="nl-NL" sz="1800" dirty="0" smtClean="0">
                <a:hlinkClick r:id="rId2"/>
              </a:rPr>
              <a:t>.</a:t>
            </a:r>
            <a:endParaRPr lang="nl-NL" sz="1800" dirty="0" smtClean="0"/>
          </a:p>
          <a:p>
            <a:pPr algn="l"/>
            <a:r>
              <a:rPr lang="nl-NL" sz="1800" dirty="0" err="1" smtClean="0"/>
              <a:t>Brossier</a:t>
            </a:r>
            <a:r>
              <a:rPr lang="nl-NL" sz="1800" dirty="0" smtClean="0"/>
              <a:t> </a:t>
            </a:r>
            <a:r>
              <a:rPr lang="nl-NL" sz="1800" dirty="0"/>
              <a:t>DW, Tume LN, </a:t>
            </a:r>
            <a:r>
              <a:rPr lang="nl-NL" sz="1800" dirty="0" smtClean="0"/>
              <a:t>….</a:t>
            </a:r>
            <a:r>
              <a:rPr lang="nl-NL" sz="1800" dirty="0" err="1" smtClean="0"/>
              <a:t>Valla</a:t>
            </a:r>
            <a:r>
              <a:rPr lang="nl-NL" sz="1800" dirty="0" smtClean="0"/>
              <a:t> </a:t>
            </a:r>
            <a:r>
              <a:rPr lang="nl-NL" sz="1800" dirty="0"/>
              <a:t>FV; </a:t>
            </a:r>
            <a:r>
              <a:rPr lang="nl-NL" sz="1800" dirty="0" err="1"/>
              <a:t>Metabolism</a:t>
            </a:r>
            <a:r>
              <a:rPr lang="nl-NL" sz="1800" dirty="0"/>
              <a:t> </a:t>
            </a:r>
            <a:r>
              <a:rPr lang="nl-NL" sz="1800" dirty="0" err="1"/>
              <a:t>Endocrinology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Nutrition</a:t>
            </a:r>
            <a:r>
              <a:rPr lang="nl-NL" sz="1800" dirty="0"/>
              <a:t> </a:t>
            </a:r>
            <a:r>
              <a:rPr lang="nl-NL" sz="1800" dirty="0" err="1"/>
              <a:t>section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European Society of </a:t>
            </a:r>
            <a:r>
              <a:rPr lang="nl-NL" sz="1800" dirty="0" err="1"/>
              <a:t>Pediatric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Neonatal</a:t>
            </a:r>
            <a:r>
              <a:rPr lang="nl-NL" sz="1800" dirty="0"/>
              <a:t> Intensive Care (ESPNIC</a:t>
            </a:r>
            <a:r>
              <a:rPr lang="nl-NL" sz="1800" dirty="0" smtClean="0"/>
              <a:t>). Intensive </a:t>
            </a:r>
            <a:r>
              <a:rPr lang="nl-NL" sz="1800" dirty="0"/>
              <a:t>Care </a:t>
            </a:r>
            <a:r>
              <a:rPr lang="nl-NL" sz="1800" dirty="0" err="1"/>
              <a:t>Med</a:t>
            </a:r>
            <a:r>
              <a:rPr lang="nl-NL" sz="1800" dirty="0"/>
              <a:t>. 2022 </a:t>
            </a:r>
            <a:r>
              <a:rPr lang="nl-NL" sz="1800" dirty="0" smtClean="0"/>
              <a:t>Dec</a:t>
            </a:r>
          </a:p>
          <a:p>
            <a:pPr algn="l"/>
            <a:endParaRPr lang="en-US" sz="1800" dirty="0"/>
          </a:p>
          <a:p>
            <a:pPr algn="l"/>
            <a:r>
              <a:rPr lang="nl-NL" sz="1800" dirty="0" err="1">
                <a:hlinkClick r:id="rId3"/>
              </a:rPr>
              <a:t>Intravenous</a:t>
            </a:r>
            <a:r>
              <a:rPr lang="nl-NL" sz="1800" dirty="0">
                <a:hlinkClick r:id="rId3"/>
              </a:rPr>
              <a:t> maintenance </a:t>
            </a:r>
            <a:r>
              <a:rPr lang="nl-NL" sz="1800" dirty="0" err="1">
                <a:hlinkClick r:id="rId3"/>
              </a:rPr>
              <a:t>fluid</a:t>
            </a:r>
            <a:r>
              <a:rPr lang="nl-NL" sz="1800" dirty="0">
                <a:hlinkClick r:id="rId3"/>
              </a:rPr>
              <a:t> </a:t>
            </a:r>
            <a:r>
              <a:rPr lang="nl-NL" sz="1800" dirty="0" err="1">
                <a:hlinkClick r:id="rId3"/>
              </a:rPr>
              <a:t>therapy</a:t>
            </a:r>
            <a:r>
              <a:rPr lang="nl-NL" sz="1800" dirty="0">
                <a:hlinkClick r:id="rId3"/>
              </a:rPr>
              <a:t> </a:t>
            </a:r>
            <a:r>
              <a:rPr lang="nl-NL" sz="1800" dirty="0" err="1">
                <a:hlinkClick r:id="rId3"/>
              </a:rPr>
              <a:t>practice</a:t>
            </a:r>
            <a:r>
              <a:rPr lang="nl-NL" sz="1800" dirty="0">
                <a:hlinkClick r:id="rId3"/>
              </a:rPr>
              <a:t> in </a:t>
            </a:r>
            <a:r>
              <a:rPr lang="nl-NL" sz="1800" dirty="0" err="1">
                <a:hlinkClick r:id="rId3"/>
              </a:rPr>
              <a:t>the</a:t>
            </a:r>
            <a:r>
              <a:rPr lang="nl-NL" sz="1800" dirty="0">
                <a:hlinkClick r:id="rId3"/>
              </a:rPr>
              <a:t> </a:t>
            </a:r>
            <a:r>
              <a:rPr lang="nl-NL" sz="1800" dirty="0" err="1">
                <a:hlinkClick r:id="rId3"/>
              </a:rPr>
              <a:t>pediatric</a:t>
            </a:r>
            <a:r>
              <a:rPr lang="nl-NL" sz="1800" dirty="0">
                <a:hlinkClick r:id="rId3"/>
              </a:rPr>
              <a:t> acute </a:t>
            </a:r>
            <a:r>
              <a:rPr lang="nl-NL" sz="1800" dirty="0" err="1">
                <a:hlinkClick r:id="rId3"/>
              </a:rPr>
              <a:t>and</a:t>
            </a:r>
            <a:r>
              <a:rPr lang="nl-NL" sz="1800" dirty="0">
                <a:hlinkClick r:id="rId3"/>
              </a:rPr>
              <a:t> </a:t>
            </a:r>
            <a:r>
              <a:rPr lang="nl-NL" sz="1800" dirty="0" err="1">
                <a:hlinkClick r:id="rId3"/>
              </a:rPr>
              <a:t>critical</a:t>
            </a:r>
            <a:r>
              <a:rPr lang="nl-NL" sz="1800" dirty="0">
                <a:hlinkClick r:id="rId3"/>
              </a:rPr>
              <a:t> care </a:t>
            </a:r>
            <a:r>
              <a:rPr lang="nl-NL" sz="1800" dirty="0" err="1">
                <a:hlinkClick r:id="rId3"/>
              </a:rPr>
              <a:t>settings</a:t>
            </a:r>
            <a:r>
              <a:rPr lang="nl-NL" sz="1800" dirty="0">
                <a:hlinkClick r:id="rId3"/>
              </a:rPr>
              <a:t>: a European </a:t>
            </a:r>
            <a:r>
              <a:rPr lang="nl-NL" sz="1800" dirty="0" err="1">
                <a:hlinkClick r:id="rId3"/>
              </a:rPr>
              <a:t>and</a:t>
            </a:r>
            <a:r>
              <a:rPr lang="nl-NL" sz="1800" dirty="0">
                <a:hlinkClick r:id="rId3"/>
              </a:rPr>
              <a:t> </a:t>
            </a:r>
            <a:r>
              <a:rPr lang="nl-NL" sz="1800" dirty="0" err="1">
                <a:hlinkClick r:id="rId3"/>
              </a:rPr>
              <a:t>Middle</a:t>
            </a:r>
            <a:r>
              <a:rPr lang="nl-NL" sz="1800" dirty="0">
                <a:hlinkClick r:id="rId3"/>
              </a:rPr>
              <a:t> </a:t>
            </a:r>
            <a:r>
              <a:rPr lang="nl-NL" sz="1800" dirty="0" err="1">
                <a:hlinkClick r:id="rId3"/>
              </a:rPr>
              <a:t>Eastern</a:t>
            </a:r>
            <a:r>
              <a:rPr lang="nl-NL" sz="1800" dirty="0">
                <a:hlinkClick r:id="rId3"/>
              </a:rPr>
              <a:t> survey</a:t>
            </a:r>
            <a:r>
              <a:rPr lang="nl-NL" sz="1800" dirty="0" smtClean="0">
                <a:hlinkClick r:id="rId3"/>
              </a:rPr>
              <a:t>.</a:t>
            </a:r>
            <a:r>
              <a:rPr lang="nl-NL" sz="1800" dirty="0" smtClean="0"/>
              <a:t> </a:t>
            </a:r>
          </a:p>
          <a:p>
            <a:pPr algn="l"/>
            <a:r>
              <a:rPr lang="nl-NL" sz="1800" dirty="0" err="1" smtClean="0"/>
              <a:t>Morice</a:t>
            </a:r>
            <a:r>
              <a:rPr lang="nl-NL" sz="1800" dirty="0" smtClean="0"/>
              <a:t> </a:t>
            </a:r>
            <a:r>
              <a:rPr lang="nl-NL" sz="1800" dirty="0"/>
              <a:t>C, </a:t>
            </a:r>
            <a:r>
              <a:rPr lang="nl-NL" sz="1800" dirty="0" smtClean="0"/>
              <a:t>….</a:t>
            </a:r>
            <a:r>
              <a:rPr lang="nl-NL" sz="1800" dirty="0" err="1" smtClean="0"/>
              <a:t>Valla</a:t>
            </a:r>
            <a:r>
              <a:rPr lang="nl-NL" sz="1800" dirty="0" smtClean="0"/>
              <a:t> </a:t>
            </a:r>
            <a:r>
              <a:rPr lang="nl-NL" sz="1800" dirty="0"/>
              <a:t>FV; ESPNICIVMFT </a:t>
            </a:r>
            <a:r>
              <a:rPr lang="nl-NL" sz="1800" dirty="0" err="1"/>
              <a:t>group</a:t>
            </a:r>
            <a:r>
              <a:rPr lang="nl-NL" sz="1800" dirty="0" smtClean="0"/>
              <a:t>. </a:t>
            </a:r>
            <a:r>
              <a:rPr lang="nl-NL" sz="1800" dirty="0" err="1" smtClean="0"/>
              <a:t>Eur</a:t>
            </a:r>
            <a:r>
              <a:rPr lang="nl-NL" sz="1800" dirty="0" smtClean="0"/>
              <a:t> </a:t>
            </a:r>
            <a:r>
              <a:rPr lang="nl-NL" sz="1800" dirty="0"/>
              <a:t>J </a:t>
            </a:r>
            <a:r>
              <a:rPr lang="nl-NL" sz="1800" dirty="0" err="1"/>
              <a:t>Pediatr</a:t>
            </a:r>
            <a:r>
              <a:rPr lang="nl-NL" sz="1800" dirty="0"/>
              <a:t>. 2022 </a:t>
            </a:r>
            <a:r>
              <a:rPr lang="nl-NL" sz="1800" dirty="0" smtClean="0"/>
              <a:t>Aug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8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55819"/>
          </a:xfrm>
        </p:spPr>
        <p:txBody>
          <a:bodyPr/>
          <a:lstStyle/>
          <a:p>
            <a:r>
              <a:rPr lang="en-GB" b="1" u="sng" dirty="0" smtClean="0"/>
              <a:t>Education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380067"/>
            <a:ext cx="9144000" cy="2025678"/>
          </a:xfrm>
        </p:spPr>
        <p:txBody>
          <a:bodyPr>
            <a:noAutofit/>
          </a:bodyPr>
          <a:lstStyle/>
          <a:p>
            <a:pPr algn="l"/>
            <a:r>
              <a:rPr lang="en-GB" sz="2000" dirty="0"/>
              <a:t>Online Nutrition Course – now launched for 4</a:t>
            </a:r>
            <a:r>
              <a:rPr lang="en-GB" sz="2000" baseline="30000" dirty="0"/>
              <a:t>th</a:t>
            </a:r>
            <a:r>
              <a:rPr lang="en-GB" sz="2000" dirty="0"/>
              <a:t> time June 2023</a:t>
            </a:r>
          </a:p>
          <a:p>
            <a:pPr algn="l"/>
            <a:r>
              <a:rPr lang="en-GB" sz="2000" dirty="0"/>
              <a:t>Rated favourably by participants</a:t>
            </a:r>
          </a:p>
          <a:p>
            <a:pPr algn="l"/>
            <a:r>
              <a:rPr lang="en-GB" sz="2000" dirty="0"/>
              <a:t>Main participants: Doctors, then dietitians. No nursing participants – need to explore how to engage nursing teams</a:t>
            </a:r>
          </a:p>
          <a:p>
            <a:pPr algn="l"/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0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72"/>
            <a:ext cx="9144000" cy="872692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Plans </a:t>
            </a:r>
            <a:r>
              <a:rPr lang="en-GB" b="1" u="sng" dirty="0" smtClean="0"/>
              <a:t>for next year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19745"/>
            <a:ext cx="9144000" cy="3138055"/>
          </a:xfrm>
        </p:spPr>
        <p:txBody>
          <a:bodyPr/>
          <a:lstStyle/>
          <a:p>
            <a:pPr algn="l"/>
            <a:r>
              <a:rPr lang="en-US" dirty="0" smtClean="0"/>
              <a:t>Funding received for European Database: </a:t>
            </a:r>
          </a:p>
          <a:p>
            <a:pPr algn="l"/>
            <a:r>
              <a:rPr lang="en-US" dirty="0" smtClean="0"/>
              <a:t>“ Nutrition in PICU after Out-of-Hospital Resuscitation “ 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Database building Q3 2023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algn="l"/>
            <a:r>
              <a:rPr lang="en-US" dirty="0" smtClean="0">
                <a:sym typeface="Wingdings" panose="05000000000000000000" pitchFamily="2" charset="2"/>
              </a:rPr>
              <a:t>Education: </a:t>
            </a:r>
            <a:r>
              <a:rPr lang="en-GB" dirty="0"/>
              <a:t>plan to update presentations and include more sessions on disease specific nutritional considerations</a:t>
            </a:r>
          </a:p>
          <a:p>
            <a:pPr algn="l"/>
            <a:endParaRPr lang="en-US" dirty="0" smtClean="0">
              <a:sym typeface="Wingdings" panose="05000000000000000000" pitchFamily="2" charset="2"/>
            </a:endParaRPr>
          </a:p>
          <a:p>
            <a:pPr algn="l"/>
            <a:endParaRPr lang="en-US" dirty="0">
              <a:sym typeface="Wingdings" panose="05000000000000000000" pitchFamily="2" charset="2"/>
            </a:endParaRPr>
          </a:p>
          <a:p>
            <a:pPr algn="l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810774" y="5680753"/>
            <a:ext cx="81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Presented by: …..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/>
          <p:nvPr/>
        </p:nvCxnSpPr>
        <p:spPr>
          <a:xfrm>
            <a:off x="1802218" y="5520955"/>
            <a:ext cx="7341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810774" y="1775791"/>
            <a:ext cx="5805377" cy="111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Welcome &amp; introduction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Revision of action points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5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35412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Website</a:t>
            </a:r>
          </a:p>
        </p:txBody>
      </p:sp>
      <p:pic>
        <p:nvPicPr>
          <p:cNvPr id="2050" name="Picture 2" descr="STARTER Website – Vikologies">
            <a:extLst>
              <a:ext uri="{FF2B5EF4-FFF2-40B4-BE49-F238E27FC236}">
                <a16:creationId xmlns:a16="http://schemas.microsoft.com/office/drawing/2014/main" id="{71D46D40-E96B-40DB-9213-F645C5285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7"/>
          <a:stretch/>
        </p:blipFill>
        <p:spPr bwMode="auto">
          <a:xfrm>
            <a:off x="-190500" y="0"/>
            <a:ext cx="6791324" cy="77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9355"/>
      </p:ext>
    </p:extLst>
  </p:cSld>
  <p:clrMapOvr>
    <a:masterClrMapping/>
  </p:clrMapOvr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852029-8290-4169-b69c-2388ce9bfc8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1C551DC0CA34A8237F9B10FED7973" ma:contentTypeVersion="13" ma:contentTypeDescription="Een nieuw document maken." ma:contentTypeScope="" ma:versionID="856a5bc2320f46a3f6cd56dabd9031ce">
  <xsd:schema xmlns:xsd="http://www.w3.org/2001/XMLSchema" xmlns:xs="http://www.w3.org/2001/XMLSchema" xmlns:p="http://schemas.microsoft.com/office/2006/metadata/properties" xmlns:ns3="6f852029-8290-4169-b69c-2388ce9bfc8f" xmlns:ns4="ad09b81d-4cb5-4fa1-848d-35eb6f360c00" targetNamespace="http://schemas.microsoft.com/office/2006/metadata/properties" ma:root="true" ma:fieldsID="af8e74942b2837fe0e1c3a701230bd4f" ns3:_="" ns4:_="">
    <xsd:import namespace="6f852029-8290-4169-b69c-2388ce9bfc8f"/>
    <xsd:import namespace="ad09b81d-4cb5-4fa1-848d-35eb6f360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52029-8290-4169-b69c-2388ce9bf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9b81d-4cb5-4fa1-848d-35eb6f360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FD2A35-F132-4DC6-B557-CA4869CA1B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1C177-FC61-443D-BE54-7DDC083B856E}">
  <ds:schemaRefs>
    <ds:schemaRef ds:uri="http://purl.org/dc/elements/1.1/"/>
    <ds:schemaRef ds:uri="http://schemas.microsoft.com/office/2006/metadata/properties"/>
    <ds:schemaRef ds:uri="http://purl.org/dc/terms/"/>
    <ds:schemaRef ds:uri="6f852029-8290-4169-b69c-2388ce9bfc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d09b81d-4cb5-4fa1-848d-35eb6f360c0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F4D080-FB26-4A94-A12C-4B0D75B58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52029-8290-4169-b69c-2388ce9bfc8f"/>
    <ds:schemaRef ds:uri="ad09b81d-4cb5-4fa1-848d-35eb6f360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4215</TotalTime>
  <Words>322</Words>
  <Application>Microsoft Office PowerPoint</Application>
  <PresentationFormat>Widescreen</PresentationFormat>
  <Paragraphs>74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ESPNIC%20Theme</vt:lpstr>
      <vt:lpstr>PowerPoint Presentation</vt:lpstr>
      <vt:lpstr>PowerPoint Presentation</vt:lpstr>
      <vt:lpstr>PowerPoint Presentation</vt:lpstr>
      <vt:lpstr>Publications</vt:lpstr>
      <vt:lpstr>Education</vt:lpstr>
      <vt:lpstr>Plans for next year</vt:lpstr>
      <vt:lpstr>PowerPoint Presentation</vt:lpstr>
      <vt:lpstr>Events</vt:lpstr>
      <vt:lpstr>New Website</vt:lpstr>
      <vt:lpstr>PowerPoint Presentation</vt:lpstr>
      <vt:lpstr>PowerPoint Presentation</vt:lpstr>
      <vt:lpstr>In Development</vt:lpstr>
      <vt:lpstr>Any questions?  Info@espnic.eu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S.C.A.T. Verbruggen</cp:lastModifiedBy>
  <cp:revision>27</cp:revision>
  <dcterms:created xsi:type="dcterms:W3CDTF">2020-09-21T09:44:35Z</dcterms:created>
  <dcterms:modified xsi:type="dcterms:W3CDTF">2023-06-15T14:17:03Z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0x0101007981C551DC0CA34A8237F9B10FED7973</vt:lpwstr>
  </property>
</Properties>
</file>