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18"/>
  </p:notesMasterIdLst>
  <p:sldIdLst>
    <p:sldId id="256" r:id="rId5"/>
    <p:sldId id="257" r:id="rId6"/>
    <p:sldId id="854" r:id="rId7"/>
    <p:sldId id="855" r:id="rId8"/>
    <p:sldId id="857" r:id="rId9"/>
    <p:sldId id="858" r:id="rId10"/>
    <p:sldId id="856" r:id="rId11"/>
    <p:sldId id="274" r:id="rId12"/>
    <p:sldId id="859" r:id="rId13"/>
    <p:sldId id="860" r:id="rId14"/>
    <p:sldId id="861" r:id="rId15"/>
    <p:sldId id="28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espnic-online.or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05" y="5471864"/>
            <a:ext cx="6032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ESPNIC Administrative Office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c/o Kenes International Organizers of Congresses S.A</a:t>
            </a: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7, Rue Francois-Versonnex, 1207 Geneva, Switzerland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Website: 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</a:t>
            </a:r>
            <a:endParaRPr lang="cs-CZ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05" y="6554724"/>
            <a:ext cx="6131424" cy="2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051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ESPNIC European Society of Paediatric and Neonatal Intensive Care ©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287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7E9CB-1914-43CD-AF47-A2DD906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4196843"/>
            <a:ext cx="1642152" cy="9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82" r:id="rId9"/>
    <p:sldLayoutId id="2147483664" r:id="rId10"/>
    <p:sldLayoutId id="2147483683" r:id="rId11"/>
    <p:sldLayoutId id="2147483665" r:id="rId12"/>
    <p:sldLayoutId id="2147483667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a.bottari@opbg.net" TargetMode="External"/><Relationship Id="rId2" Type="http://schemas.openxmlformats.org/officeDocument/2006/relationships/hyperlink" Target="mailto:luregn.schlapbach@kispi.uzh.ch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1751941" y="5690631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June 2023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>
            <a:cxnSpLocks/>
          </p:cNvCxnSpPr>
          <p:nvPr/>
        </p:nvCxnSpPr>
        <p:spPr>
          <a:xfrm>
            <a:off x="2884868" y="5520955"/>
            <a:ext cx="6259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103032" y="1775793"/>
            <a:ext cx="1161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ESPNIC </a:t>
            </a:r>
            <a:r>
              <a:rPr lang="en-GB" sz="3600" dirty="0"/>
              <a:t>Infection, Inflammation and Sepsis Section</a:t>
            </a:r>
          </a:p>
          <a:p>
            <a:pPr algn="ctr"/>
            <a:r>
              <a:rPr lang="en-GB" sz="3600" dirty="0"/>
              <a:t>Report activities 2022-2023</a:t>
            </a:r>
          </a:p>
          <a:p>
            <a:endParaRPr lang="en-GB" sz="3600" dirty="0"/>
          </a:p>
          <a:p>
            <a:r>
              <a:rPr lang="en-GB" sz="2400" dirty="0" err="1"/>
              <a:t>Luregn</a:t>
            </a:r>
            <a:r>
              <a:rPr lang="en-GB" sz="2400" dirty="0"/>
              <a:t> </a:t>
            </a:r>
            <a:r>
              <a:rPr lang="en-GB" sz="2400" dirty="0" err="1"/>
              <a:t>Schlapbach</a:t>
            </a:r>
            <a:r>
              <a:rPr lang="en-GB" sz="2400" dirty="0"/>
              <a:t> and Gabriella Bottari</a:t>
            </a:r>
            <a:endParaRPr lang="en-NL" sz="2400"/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2E42-BCC8-4DFF-80F8-041FB0FB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points</a:t>
            </a:r>
            <a:endParaRPr lang="en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24F74-2449-9158-075D-F4990EF6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improvement in </a:t>
            </a:r>
            <a:r>
              <a:rPr lang="en-US" dirty="0" err="1"/>
              <a:t>paediatric</a:t>
            </a:r>
            <a:r>
              <a:rPr lang="en-US" dirty="0"/>
              <a:t> sepsis?</a:t>
            </a:r>
          </a:p>
          <a:p>
            <a:pPr lvl="1"/>
            <a:r>
              <a:rPr lang="en-US" dirty="0"/>
              <a:t>Initially aimed to be focused on Europe, but Lancet Child Adolescent Health editor requested this to be part of a </a:t>
            </a:r>
            <a:r>
              <a:rPr lang="en-US" dirty="0" err="1"/>
              <a:t>paediatric</a:t>
            </a:r>
            <a:r>
              <a:rPr lang="en-US" dirty="0"/>
              <a:t> sepsis series with more global focus; Work started in June 2023: Series lead: </a:t>
            </a:r>
            <a:r>
              <a:rPr lang="en-US" dirty="0" err="1"/>
              <a:t>Luregn</a:t>
            </a:r>
            <a:r>
              <a:rPr lang="en-US" dirty="0"/>
              <a:t> </a:t>
            </a:r>
            <a:r>
              <a:rPr lang="en-US" dirty="0" err="1"/>
              <a:t>Schlapbach</a:t>
            </a:r>
            <a:r>
              <a:rPr lang="en-US" dirty="0"/>
              <a:t>, QI paper lead: </a:t>
            </a:r>
            <a:r>
              <a:rPr lang="en-US" dirty="0" err="1"/>
              <a:t>Tex</a:t>
            </a:r>
            <a:r>
              <a:rPr lang="en-US" dirty="0"/>
              <a:t> </a:t>
            </a:r>
            <a:r>
              <a:rPr lang="en-US" dirty="0" err="1"/>
              <a:t>Kissoon</a:t>
            </a:r>
            <a:r>
              <a:rPr lang="en-US" dirty="0"/>
              <a:t>, Daniela de Souza</a:t>
            </a:r>
          </a:p>
          <a:p>
            <a:r>
              <a:rPr lang="en-US" dirty="0"/>
              <a:t>How to promote European Sepsis QI activities across ESPNIC?</a:t>
            </a:r>
          </a:p>
          <a:p>
            <a:r>
              <a:rPr lang="en-US" dirty="0"/>
              <a:t>Exchange with ESPR </a:t>
            </a:r>
            <a:r>
              <a:rPr lang="en-US" dirty="0" err="1"/>
              <a:t>Infection&amp;Sepsis</a:t>
            </a:r>
            <a:r>
              <a:rPr lang="en-US" dirty="0"/>
              <a:t> section (Chair Eric </a:t>
            </a:r>
            <a:r>
              <a:rPr lang="en-US" dirty="0" err="1"/>
              <a:t>Giannoni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B248-59BA-4F9E-B3E2-A71068BD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3" name="Graphic 28">
            <a:extLst>
              <a:ext uri="{FF2B5EF4-FFF2-40B4-BE49-F238E27FC236}">
                <a16:creationId xmlns:a16="http://schemas.microsoft.com/office/drawing/2014/main" id="{AE275773-A85B-0848-94ED-5C384A5A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8056"/>
          <a:stretch/>
        </p:blipFill>
        <p:spPr>
          <a:xfrm>
            <a:off x="6962368" y="294061"/>
            <a:ext cx="477005" cy="4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18213-EF55-A223-7B35-1DFB76AD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Proposals - 2024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6469C-C8A1-B0F2-5F3B-7DED331B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268C2-AED8-4836-E13C-B797F0AF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3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C2492B-7BA3-E94B-93F7-4895158E24DE}"/>
              </a:ext>
            </a:extLst>
          </p:cNvPr>
          <p:cNvSpPr txBox="1"/>
          <p:nvPr/>
        </p:nvSpPr>
        <p:spPr>
          <a:xfrm>
            <a:off x="86062" y="0"/>
            <a:ext cx="7095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ORGANISATION OF THE SECTION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46B72D-DECA-204B-80D4-14039E98AD29}"/>
              </a:ext>
            </a:extLst>
          </p:cNvPr>
          <p:cNvSpPr txBox="1"/>
          <p:nvPr/>
        </p:nvSpPr>
        <p:spPr>
          <a:xfrm>
            <a:off x="548980" y="1261034"/>
            <a:ext cx="1065604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endParaRPr lang="it-IT" dirty="0"/>
          </a:p>
          <a:p>
            <a:pPr lvl="0" algn="ctr"/>
            <a:r>
              <a:rPr lang="it-IT" sz="2400" b="1" dirty="0"/>
              <a:t>Do </a:t>
            </a:r>
            <a:r>
              <a:rPr lang="it-IT" sz="2400" b="1" dirty="0" err="1"/>
              <a:t>you</a:t>
            </a:r>
            <a:r>
              <a:rPr lang="it-IT" sz="2400" b="1" dirty="0"/>
              <a:t> </a:t>
            </a:r>
            <a:r>
              <a:rPr lang="it-IT" sz="2400" b="1" dirty="0" err="1"/>
              <a:t>have</a:t>
            </a:r>
            <a:r>
              <a:rPr lang="it-IT" sz="2400" b="1" dirty="0"/>
              <a:t> new/</a:t>
            </a:r>
            <a:r>
              <a:rPr lang="it-IT" sz="2400" b="1" dirty="0" err="1"/>
              <a:t>additional</a:t>
            </a:r>
            <a:r>
              <a:rPr lang="it-IT" sz="2400" b="1" dirty="0"/>
              <a:t> </a:t>
            </a:r>
            <a:r>
              <a:rPr lang="it-IT" sz="2400" b="1" dirty="0" err="1"/>
              <a:t>projects</a:t>
            </a:r>
            <a:r>
              <a:rPr lang="it-IT" sz="2400" b="1" dirty="0"/>
              <a:t> to propose? </a:t>
            </a:r>
          </a:p>
          <a:p>
            <a:pPr lvl="0" algn="ctr"/>
            <a:r>
              <a:rPr lang="it-IT" sz="2400" b="1" dirty="0" err="1"/>
              <a:t>Please</a:t>
            </a:r>
            <a:r>
              <a:rPr lang="it-IT" sz="2400" b="1" dirty="0"/>
              <a:t> </a:t>
            </a:r>
            <a:r>
              <a:rPr lang="it-IT" sz="2400" b="1" dirty="0" err="1"/>
              <a:t>send</a:t>
            </a:r>
            <a:r>
              <a:rPr lang="it-IT" sz="2400" b="1" dirty="0"/>
              <a:t> email to </a:t>
            </a:r>
            <a:r>
              <a:rPr lang="it-IT" sz="2400" b="1" dirty="0">
                <a:hlinkClick r:id="rId2"/>
              </a:rPr>
              <a:t>luregn.schlapbach@kispi.uzh.ch</a:t>
            </a:r>
            <a:r>
              <a:rPr lang="it-IT" sz="2400" b="1" dirty="0"/>
              <a:t> and to </a:t>
            </a:r>
            <a:r>
              <a:rPr lang="it-IT" sz="2400" b="1" u="sng" dirty="0">
                <a:solidFill>
                  <a:schemeClr val="accent1"/>
                </a:solidFill>
                <a:hlinkClick r:id="rId3"/>
              </a:rPr>
              <a:t>gabriella.bottari@opbg.net</a:t>
            </a:r>
            <a:endParaRPr lang="it-IT" sz="2400" b="1" u="sng" dirty="0">
              <a:solidFill>
                <a:schemeClr val="accent1"/>
              </a:solidFill>
            </a:endParaRPr>
          </a:p>
          <a:p>
            <a:pPr lvl="0"/>
            <a:endParaRPr lang="it-IT" sz="2400" b="1" u="sng" dirty="0">
              <a:solidFill>
                <a:schemeClr val="accent1"/>
              </a:solidFill>
            </a:endParaRPr>
          </a:p>
          <a:p>
            <a:r>
              <a:rPr lang="it-IT" sz="2000" dirty="0"/>
              <a:t>             </a:t>
            </a:r>
            <a:r>
              <a:rPr lang="it-IT" sz="2000" u="sng" dirty="0"/>
              <a:t>See </a:t>
            </a:r>
            <a:r>
              <a:rPr lang="it-IT" sz="2000" u="sng" dirty="0" err="1"/>
              <a:t>you</a:t>
            </a:r>
            <a:r>
              <a:rPr lang="it-IT" sz="2000" u="sng" dirty="0"/>
              <a:t> </a:t>
            </a:r>
            <a:r>
              <a:rPr lang="it-IT" sz="2000" u="sng" dirty="0" err="1"/>
              <a:t>at</a:t>
            </a:r>
            <a:r>
              <a:rPr lang="it-IT" sz="2000" u="sng" dirty="0"/>
              <a:t> the </a:t>
            </a:r>
            <a:r>
              <a:rPr lang="it-IT" sz="2000" b="1" u="sng" dirty="0" err="1"/>
              <a:t>Infection</a:t>
            </a:r>
            <a:r>
              <a:rPr lang="it-IT" sz="2000" b="1" u="sng" dirty="0"/>
              <a:t>, </a:t>
            </a:r>
            <a:r>
              <a:rPr lang="it-IT" sz="2000" b="1" u="sng" dirty="0" err="1"/>
              <a:t>Inflammation</a:t>
            </a:r>
            <a:r>
              <a:rPr lang="it-IT" sz="2000" b="1" u="sng" dirty="0"/>
              <a:t>, and </a:t>
            </a:r>
            <a:r>
              <a:rPr lang="it-IT" sz="2000" b="1" u="sng" dirty="0" err="1"/>
              <a:t>Sepsis</a:t>
            </a:r>
            <a:r>
              <a:rPr lang="it-IT" sz="2000" b="1" u="sng" dirty="0"/>
              <a:t> </a:t>
            </a:r>
            <a:r>
              <a:rPr lang="it-IT" sz="2000" b="1" u="sng" dirty="0" err="1"/>
              <a:t>section</a:t>
            </a:r>
            <a:r>
              <a:rPr lang="it-IT" sz="2000" b="1" u="sng" dirty="0"/>
              <a:t> meeting </a:t>
            </a:r>
            <a:r>
              <a:rPr lang="it-IT" sz="2000" u="sng" dirty="0"/>
              <a:t>in ATHENS /</a:t>
            </a:r>
          </a:p>
          <a:p>
            <a:r>
              <a:rPr lang="it-IT" sz="2000" u="sng" dirty="0"/>
              <a:t>on 21</a:t>
            </a:r>
            <a:r>
              <a:rPr lang="it-IT" sz="2000" u="sng" baseline="30000" dirty="0"/>
              <a:t>st</a:t>
            </a:r>
            <a:r>
              <a:rPr lang="it-IT" sz="2000" u="sng" dirty="0"/>
              <a:t> June  from 12.30 to 13.30 </a:t>
            </a:r>
            <a:r>
              <a:rPr lang="it-IT" sz="2000" u="sng" dirty="0" err="1"/>
              <a:t>at</a:t>
            </a:r>
            <a:r>
              <a:rPr lang="it-IT" sz="2000" u="sng" dirty="0"/>
              <a:t> Conference Room 1</a:t>
            </a:r>
          </a:p>
          <a:p>
            <a:pPr lvl="0"/>
            <a:endParaRPr lang="it-IT" sz="2400" b="1" u="sng" dirty="0">
              <a:solidFill>
                <a:schemeClr val="accent1"/>
              </a:solidFill>
            </a:endParaRPr>
          </a:p>
          <a:p>
            <a:pPr lvl="1" algn="ctr"/>
            <a:endParaRPr lang="en-US" sz="2400" b="1" dirty="0"/>
          </a:p>
          <a:p>
            <a:pPr lvl="0" algn="ctr"/>
            <a:r>
              <a:rPr lang="it-IT" sz="2400" dirty="0"/>
              <a:t>Input and feedback from </a:t>
            </a:r>
            <a:r>
              <a:rPr lang="it-IT" sz="2400" dirty="0" err="1"/>
              <a:t>Section</a:t>
            </a:r>
            <a:r>
              <a:rPr lang="it-IT" sz="2400" dirty="0"/>
              <a:t> </a:t>
            </a:r>
            <a:r>
              <a:rPr lang="it-IT" sz="2400" dirty="0" err="1"/>
              <a:t>members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most</a:t>
            </a:r>
            <a:r>
              <a:rPr lang="it-IT" sz="2400" dirty="0"/>
              <a:t> welcome! </a:t>
            </a:r>
            <a:r>
              <a:rPr lang="it-IT" sz="2400" dirty="0" err="1"/>
              <a:t>Let`s</a:t>
            </a:r>
            <a:r>
              <a:rPr lang="it-IT" sz="2400" dirty="0"/>
              <a:t> </a:t>
            </a:r>
            <a:r>
              <a:rPr lang="it-IT" sz="2400" dirty="0" err="1"/>
              <a:t>engage</a:t>
            </a:r>
            <a:r>
              <a:rPr lang="it-IT" sz="2400" dirty="0"/>
              <a:t> junior staff </a:t>
            </a:r>
            <a:r>
              <a:rPr lang="it-IT" sz="2400" dirty="0" err="1"/>
              <a:t>members</a:t>
            </a:r>
            <a:r>
              <a:rPr lang="it-IT" sz="2400" dirty="0"/>
              <a:t>/</a:t>
            </a:r>
            <a:r>
              <a:rPr lang="it-IT" sz="2400" dirty="0" err="1"/>
              <a:t>trainees</a:t>
            </a:r>
            <a:r>
              <a:rPr lang="it-IT" sz="2400" dirty="0"/>
              <a:t>, nurses, and </a:t>
            </a:r>
            <a:r>
              <a:rPr lang="it-IT" sz="2400" dirty="0" err="1"/>
              <a:t>allied</a:t>
            </a:r>
            <a:r>
              <a:rPr lang="it-IT" sz="2400" dirty="0"/>
              <a:t> health </a:t>
            </a:r>
            <a:r>
              <a:rPr lang="it-IT" sz="2400" dirty="0" err="1"/>
              <a:t>too</a:t>
            </a:r>
            <a:r>
              <a:rPr lang="it-IT" sz="2400" dirty="0"/>
              <a:t>!!!</a:t>
            </a:r>
          </a:p>
          <a:p>
            <a:pPr lvl="0"/>
            <a:endParaRPr lang="it-IT" sz="2400" dirty="0"/>
          </a:p>
          <a:p>
            <a:pPr lvl="0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140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02876" y="6564315"/>
            <a:ext cx="365125" cy="288925"/>
          </a:xfrm>
          <a:prstGeom prst="rect">
            <a:avLst/>
          </a:prstGeom>
        </p:spPr>
        <p:txBody>
          <a:bodyPr/>
          <a:lstStyle/>
          <a:p>
            <a:fld id="{B33FBB1A-A525-AF4D-8C8D-DF1E08EF2F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476810" y="457388"/>
            <a:ext cx="4691091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EDUCATIONAL ACTIVITIES 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F7BBA7-68DE-2546-9471-8B60EFCCFCED}"/>
              </a:ext>
            </a:extLst>
          </p:cNvPr>
          <p:cNvSpPr txBox="1"/>
          <p:nvPr/>
        </p:nvSpPr>
        <p:spPr>
          <a:xfrm>
            <a:off x="399244" y="1390918"/>
            <a:ext cx="1018169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Webinar on PIM-TS/MIS-C</a:t>
            </a:r>
          </a:p>
          <a:p>
            <a:r>
              <a:rPr lang="it-IT" b="1" dirty="0"/>
              <a:t>MARCH 2022 </a:t>
            </a:r>
          </a:p>
          <a:p>
            <a:pPr>
              <a:buFontTx/>
              <a:buChar char="-"/>
            </a:pPr>
            <a:r>
              <a:rPr lang="it-IT" sz="1600" dirty="0" err="1"/>
              <a:t>Physiopathology</a:t>
            </a:r>
            <a:r>
              <a:rPr lang="it-IT" sz="1600" dirty="0"/>
              <a:t>: </a:t>
            </a:r>
            <a:r>
              <a:rPr lang="it-IT" sz="1600" dirty="0" err="1"/>
              <a:t>Discovery</a:t>
            </a:r>
            <a:r>
              <a:rPr lang="it-IT" sz="1600" dirty="0"/>
              <a:t> of a new </a:t>
            </a:r>
            <a:r>
              <a:rPr lang="it-IT" sz="1600" dirty="0" err="1"/>
              <a:t>disease</a:t>
            </a:r>
            <a:r>
              <a:rPr lang="it-IT" sz="1600" dirty="0"/>
              <a:t> - </a:t>
            </a:r>
            <a:r>
              <a:rPr lang="it-IT" sz="1600" dirty="0" err="1"/>
              <a:t>what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know</a:t>
            </a:r>
            <a:r>
              <a:rPr lang="it-IT" sz="1600" dirty="0"/>
              <a:t> ? (</a:t>
            </a:r>
            <a:r>
              <a:rPr lang="en-US" sz="1600" dirty="0"/>
              <a:t>Michael J Carter, King College London, UK)</a:t>
            </a:r>
            <a:endParaRPr lang="it-IT" sz="1600" dirty="0"/>
          </a:p>
          <a:p>
            <a:pPr>
              <a:buFontTx/>
              <a:buChar char="-"/>
            </a:pPr>
            <a:r>
              <a:rPr lang="it-IT" sz="1600" dirty="0"/>
              <a:t>Best management: </a:t>
            </a:r>
            <a:r>
              <a:rPr lang="it-IT" sz="1600" dirty="0" err="1"/>
              <a:t>Evidence</a:t>
            </a:r>
            <a:r>
              <a:rPr lang="it-IT" sz="1600" dirty="0"/>
              <a:t> and new trials for the treatment of PIMS-TS </a:t>
            </a:r>
            <a:r>
              <a:rPr lang="en-US" sz="1600" dirty="0"/>
              <a:t>(Elisabeth Whittaker, Imperial College London</a:t>
            </a:r>
            <a:r>
              <a:rPr lang="en-US" dirty="0"/>
              <a:t>)</a:t>
            </a:r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3B640E-B4F1-044D-B9F4-51DC7CD27A7D}"/>
              </a:ext>
            </a:extLst>
          </p:cNvPr>
          <p:cNvSpPr txBox="1"/>
          <p:nvPr/>
        </p:nvSpPr>
        <p:spPr>
          <a:xfrm>
            <a:off x="386367" y="3013656"/>
            <a:ext cx="79176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M</a:t>
            </a:r>
            <a:r>
              <a:rPr lang="en-US" sz="2400" b="1" dirty="0" err="1"/>
              <a:t>asterclasses</a:t>
            </a:r>
            <a:r>
              <a:rPr lang="en-US" sz="2400" b="1" dirty="0"/>
              <a:t> </a:t>
            </a:r>
            <a:r>
              <a:rPr lang="en-US" sz="2400" dirty="0"/>
              <a:t>on pediatric septic shock: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it-IT" sz="2000" b="1" u="sng" dirty="0"/>
              <a:t>BASIC COURSE</a:t>
            </a:r>
            <a:r>
              <a:rPr lang="it-IT" sz="2000" u="sng" dirty="0"/>
              <a:t> </a:t>
            </a:r>
          </a:p>
          <a:p>
            <a:r>
              <a:rPr lang="it-IT" sz="2400" b="1" dirty="0"/>
              <a:t> </a:t>
            </a:r>
            <a:r>
              <a:rPr lang="it-IT" b="1" dirty="0" err="1"/>
              <a:t>June</a:t>
            </a:r>
            <a:r>
              <a:rPr lang="it-IT" b="1" dirty="0"/>
              <a:t> 2022</a:t>
            </a:r>
          </a:p>
          <a:p>
            <a:r>
              <a:rPr lang="it-IT" dirty="0"/>
              <a:t> Streaming </a:t>
            </a:r>
            <a:r>
              <a:rPr lang="it-IT" dirty="0" err="1"/>
              <a:t>pre-recorded</a:t>
            </a:r>
            <a:r>
              <a:rPr lang="it-IT" dirty="0"/>
              <a:t> </a:t>
            </a:r>
            <a:r>
              <a:rPr lang="it-IT" dirty="0" err="1"/>
              <a:t>lectures</a:t>
            </a:r>
            <a:r>
              <a:rPr lang="it-IT" dirty="0"/>
              <a:t>, panel </a:t>
            </a:r>
            <a:r>
              <a:rPr lang="it-IT" dirty="0" err="1"/>
              <a:t>discussion</a:t>
            </a:r>
            <a:r>
              <a:rPr lang="it-IT" dirty="0"/>
              <a:t> and </a:t>
            </a:r>
            <a:r>
              <a:rPr lang="it-IT" dirty="0" err="1"/>
              <a:t>interactive</a:t>
            </a:r>
            <a:r>
              <a:rPr lang="it-IT" dirty="0"/>
              <a:t> </a:t>
            </a:r>
            <a:r>
              <a:rPr lang="it-IT" dirty="0" err="1"/>
              <a:t>breakout</a:t>
            </a:r>
            <a:r>
              <a:rPr lang="it-IT" dirty="0"/>
              <a:t> rooms</a:t>
            </a:r>
          </a:p>
          <a:p>
            <a:endParaRPr lang="it-IT" dirty="0"/>
          </a:p>
          <a:p>
            <a:pPr marL="342900" indent="-342900">
              <a:buFont typeface="Wingdings" pitchFamily="2" charset="2"/>
              <a:buChar char="v"/>
            </a:pPr>
            <a:r>
              <a:rPr lang="it-IT" sz="2000" dirty="0"/>
              <a:t> </a:t>
            </a:r>
            <a:r>
              <a:rPr lang="it-IT" sz="2000" b="1" u="sng" dirty="0" err="1"/>
              <a:t>Pre-congress</a:t>
            </a:r>
            <a:r>
              <a:rPr lang="it-IT" sz="2000" b="1" u="sng" dirty="0"/>
              <a:t> WORKSHOP</a:t>
            </a:r>
            <a:r>
              <a:rPr lang="it-IT" sz="2000" b="1" dirty="0"/>
              <a:t> , ESPNIC 2023 </a:t>
            </a:r>
            <a:r>
              <a:rPr lang="it-IT" sz="2000" b="1" dirty="0" err="1"/>
              <a:t>Athens</a:t>
            </a:r>
            <a:endParaRPr lang="it-IT" sz="2000" b="1" u="sng" dirty="0"/>
          </a:p>
          <a:p>
            <a:r>
              <a:rPr lang="it-IT" b="1" dirty="0"/>
              <a:t> 20 </a:t>
            </a:r>
            <a:r>
              <a:rPr lang="it-IT" b="1" dirty="0" err="1"/>
              <a:t>June</a:t>
            </a:r>
            <a:r>
              <a:rPr lang="it-IT" b="1" dirty="0"/>
              <a:t> 2023</a:t>
            </a:r>
          </a:p>
          <a:p>
            <a:r>
              <a:rPr lang="it-IT" dirty="0"/>
              <a:t> </a:t>
            </a:r>
            <a:r>
              <a:rPr lang="it-IT" sz="2000" b="1" dirty="0"/>
              <a:t>  </a:t>
            </a:r>
            <a:endParaRPr lang="it-IT" sz="2000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B1F1665-2891-1C43-910D-A59DC9059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952"/>
          <a:stretch/>
        </p:blipFill>
        <p:spPr>
          <a:xfrm>
            <a:off x="10416360" y="1171394"/>
            <a:ext cx="1775640" cy="1909871"/>
          </a:xfrm>
          <a:prstGeom prst="rect">
            <a:avLst/>
          </a:prstGeom>
        </p:spPr>
      </p:pic>
      <p:pic>
        <p:nvPicPr>
          <p:cNvPr id="8" name="Graphic 26">
            <a:extLst>
              <a:ext uri="{FF2B5EF4-FFF2-40B4-BE49-F238E27FC236}">
                <a16:creationId xmlns:a16="http://schemas.microsoft.com/office/drawing/2014/main" id="{EC754495-79A3-2544-8254-665DED9CA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553" b="32801"/>
          <a:stretch/>
        </p:blipFill>
        <p:spPr>
          <a:xfrm>
            <a:off x="8756553" y="3773509"/>
            <a:ext cx="1233350" cy="1158212"/>
          </a:xfrm>
          <a:prstGeom prst="rect">
            <a:avLst/>
          </a:prstGeom>
        </p:spPr>
      </p:pic>
      <p:pic>
        <p:nvPicPr>
          <p:cNvPr id="9" name="Graphic 31">
            <a:extLst>
              <a:ext uri="{FF2B5EF4-FFF2-40B4-BE49-F238E27FC236}">
                <a16:creationId xmlns:a16="http://schemas.microsoft.com/office/drawing/2014/main" id="{9823AE71-C59B-1941-A93C-71581F3334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2906"/>
          <a:stretch/>
        </p:blipFill>
        <p:spPr>
          <a:xfrm>
            <a:off x="6120531" y="4695846"/>
            <a:ext cx="1695063" cy="1421620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058C9C79-62BA-F644-A7BC-EE5D08DBCF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3300"/>
          <a:stretch/>
        </p:blipFill>
        <p:spPr>
          <a:xfrm>
            <a:off x="4995236" y="322265"/>
            <a:ext cx="521849" cy="5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E47F-E8B6-4D17-AA60-69C6E07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AD93B6-6993-8043-BF70-95A797BAA3A6}"/>
              </a:ext>
            </a:extLst>
          </p:cNvPr>
          <p:cNvSpPr txBox="1"/>
          <p:nvPr/>
        </p:nvSpPr>
        <p:spPr>
          <a:xfrm>
            <a:off x="257578" y="231819"/>
            <a:ext cx="46437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EDUCATIONAL ACTIVITIES 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DA69FD-B914-6647-99B4-159048C98E2D}"/>
              </a:ext>
            </a:extLst>
          </p:cNvPr>
          <p:cNvSpPr txBox="1"/>
          <p:nvPr/>
        </p:nvSpPr>
        <p:spPr>
          <a:xfrm>
            <a:off x="206062" y="1403797"/>
            <a:ext cx="77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WFIPICCS </a:t>
            </a:r>
            <a:r>
              <a:rPr lang="it-IT" b="1" dirty="0" err="1"/>
              <a:t>endorsed</a:t>
            </a:r>
            <a:r>
              <a:rPr lang="it-IT" b="1" dirty="0"/>
              <a:t> </a:t>
            </a:r>
            <a:r>
              <a:rPr lang="it-IT" b="1" dirty="0" err="1"/>
              <a:t>sepsis</a:t>
            </a:r>
            <a:r>
              <a:rPr lang="it-IT" b="1" dirty="0"/>
              <a:t> </a:t>
            </a:r>
            <a:r>
              <a:rPr lang="it-IT" b="1" dirty="0" err="1"/>
              <a:t>webinar</a:t>
            </a:r>
            <a:r>
              <a:rPr lang="it-IT" b="1" dirty="0"/>
              <a:t> – </a:t>
            </a:r>
            <a:r>
              <a:rPr lang="it-IT" b="1" dirty="0" err="1"/>
              <a:t>May</a:t>
            </a:r>
            <a:r>
              <a:rPr lang="it-IT" b="1" dirty="0"/>
              <a:t> 2023 PICU SEPSIS AWARNESS WEEK  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C3BA68-B11D-A649-8A84-9B484A5B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5" y="1863882"/>
            <a:ext cx="7607300" cy="4406025"/>
          </a:xfrm>
          <a:prstGeom prst="rect">
            <a:avLst/>
          </a:prstGeom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105AD634-82FA-B64F-AFBA-C1E8A05711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300"/>
          <a:stretch/>
        </p:blipFill>
        <p:spPr>
          <a:xfrm>
            <a:off x="4531596" y="257871"/>
            <a:ext cx="521849" cy="565555"/>
          </a:xfrm>
          <a:prstGeom prst="rect">
            <a:avLst/>
          </a:prstGeom>
        </p:spPr>
      </p:pic>
      <p:pic>
        <p:nvPicPr>
          <p:cNvPr id="9" name="Graphic 26">
            <a:extLst>
              <a:ext uri="{FF2B5EF4-FFF2-40B4-BE49-F238E27FC236}">
                <a16:creationId xmlns:a16="http://schemas.microsoft.com/office/drawing/2014/main" id="{0EB4A587-60AF-D543-A472-260DB23D7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553" b="32801"/>
          <a:stretch/>
        </p:blipFill>
        <p:spPr>
          <a:xfrm>
            <a:off x="9970924" y="1377454"/>
            <a:ext cx="1796263" cy="16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476810" y="457388"/>
            <a:ext cx="8988466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PEDIATRIC SEPSIS DEFINITION TASKFORCE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F7BBA7-68DE-2546-9471-8B60EFCCFCED}"/>
              </a:ext>
            </a:extLst>
          </p:cNvPr>
          <p:cNvSpPr txBox="1"/>
          <p:nvPr/>
        </p:nvSpPr>
        <p:spPr>
          <a:xfrm>
            <a:off x="566671" y="1558344"/>
            <a:ext cx="9405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SCCM </a:t>
            </a:r>
            <a:r>
              <a:rPr lang="it-IT" dirty="0" err="1"/>
              <a:t>funded</a:t>
            </a:r>
            <a:r>
              <a:rPr lang="it-IT" dirty="0"/>
              <a:t>, Co-</a:t>
            </a:r>
            <a:r>
              <a:rPr lang="it-IT" dirty="0" err="1"/>
              <a:t>Chaired</a:t>
            </a:r>
            <a:r>
              <a:rPr lang="it-IT" dirty="0"/>
              <a:t> SCCM (Scott Watson) and ESPNIC (</a:t>
            </a:r>
            <a:r>
              <a:rPr lang="it-IT" dirty="0" err="1"/>
              <a:t>Luregn</a:t>
            </a:r>
            <a:r>
              <a:rPr lang="it-IT" dirty="0"/>
              <a:t> </a:t>
            </a:r>
            <a:r>
              <a:rPr lang="it-IT" dirty="0" err="1"/>
              <a:t>Schlapbach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37 </a:t>
            </a:r>
            <a:r>
              <a:rPr lang="it-IT" dirty="0" err="1"/>
              <a:t>members</a:t>
            </a:r>
            <a:r>
              <a:rPr lang="it-IT" dirty="0"/>
              <a:t> from HIC+LMIC, PICU, ED, ID, PH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ESPNIC </a:t>
            </a:r>
            <a:r>
              <a:rPr lang="it-IT" dirty="0" err="1"/>
              <a:t>members</a:t>
            </a:r>
            <a:endParaRPr lang="it-IT" dirty="0"/>
          </a:p>
          <a:p>
            <a:r>
              <a:rPr lang="it-IT" dirty="0"/>
              <a:t>Databases from 3.5 Mio </a:t>
            </a:r>
            <a:r>
              <a:rPr lang="it-IT" dirty="0" err="1"/>
              <a:t>encounters</a:t>
            </a:r>
            <a:r>
              <a:rPr lang="it-IT" dirty="0"/>
              <a:t> from 3 </a:t>
            </a:r>
            <a:r>
              <a:rPr lang="it-IT" dirty="0" err="1"/>
              <a:t>continents</a:t>
            </a:r>
            <a:r>
              <a:rPr lang="it-IT" dirty="0"/>
              <a:t> </a:t>
            </a:r>
            <a:r>
              <a:rPr lang="it-IT" dirty="0" err="1"/>
              <a:t>accessed</a:t>
            </a:r>
            <a:r>
              <a:rPr lang="it-IT" dirty="0"/>
              <a:t> to derive new </a:t>
            </a:r>
            <a:r>
              <a:rPr lang="it-IT" dirty="0" err="1"/>
              <a:t>sepsis</a:t>
            </a:r>
            <a:r>
              <a:rPr lang="it-IT" dirty="0"/>
              <a:t> </a:t>
            </a:r>
            <a:r>
              <a:rPr lang="it-IT" dirty="0" err="1"/>
              <a:t>criteria</a:t>
            </a:r>
            <a:br>
              <a:rPr lang="it-IT" dirty="0"/>
            </a:br>
            <a:endParaRPr lang="it-IT" dirty="0"/>
          </a:p>
          <a:p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Delphi </a:t>
            </a:r>
            <a:r>
              <a:rPr lang="it-IT" dirty="0" err="1"/>
              <a:t>voting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; Release of </a:t>
            </a:r>
            <a:r>
              <a:rPr lang="it-IT" dirty="0" err="1"/>
              <a:t>criteria</a:t>
            </a:r>
            <a:r>
              <a:rPr lang="it-IT" dirty="0"/>
              <a:t> </a:t>
            </a:r>
            <a:r>
              <a:rPr lang="it-IT" dirty="0" err="1"/>
              <a:t>anticipated</a:t>
            </a:r>
            <a:r>
              <a:rPr lang="it-IT" dirty="0"/>
              <a:t> </a:t>
            </a:r>
            <a:r>
              <a:rPr lang="it-IT" dirty="0" err="1"/>
              <a:t>Jan</a:t>
            </a:r>
            <a:r>
              <a:rPr lang="it-IT" dirty="0"/>
              <a:t> 2024 SCCM Phoenix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5E6E7-9EC0-13DF-826E-90560F15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528" y="3188038"/>
            <a:ext cx="2057853" cy="286677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30F4B-A300-44A5-ECE5-013E7859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16" y="3188040"/>
            <a:ext cx="2278961" cy="28667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8C5DBC-5954-7B57-6AE8-9F316EEE25A3}"/>
              </a:ext>
            </a:extLst>
          </p:cNvPr>
          <p:cNvSpPr txBox="1"/>
          <p:nvPr/>
        </p:nvSpPr>
        <p:spPr>
          <a:xfrm>
            <a:off x="9771328" y="374967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Menon PCCM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2E26E-F2F4-3E51-D7D3-E12B94696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18" y="3188040"/>
            <a:ext cx="2044551" cy="28667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00730-EC0C-3CF3-C520-369E12A04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76" y="3188040"/>
            <a:ext cx="2179284" cy="286677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6507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476810" y="457388"/>
            <a:ext cx="8988466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PEDIATRIC SURVIVING SEPSIS CAMPAIGN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F7BBA7-68DE-2546-9471-8B60EFCCFCED}"/>
              </a:ext>
            </a:extLst>
          </p:cNvPr>
          <p:cNvSpPr txBox="1"/>
          <p:nvPr/>
        </p:nvSpPr>
        <p:spPr>
          <a:xfrm>
            <a:off x="566671" y="1558344"/>
            <a:ext cx="6192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SCCM – ESICM/ESPNIC co-</a:t>
            </a:r>
            <a:r>
              <a:rPr lang="it-IT" dirty="0" err="1"/>
              <a:t>funded</a:t>
            </a:r>
            <a:r>
              <a:rPr lang="it-IT" dirty="0"/>
              <a:t>, Co-</a:t>
            </a:r>
            <a:r>
              <a:rPr lang="it-IT" dirty="0" err="1"/>
              <a:t>Chaired</a:t>
            </a:r>
            <a:r>
              <a:rPr lang="it-IT" dirty="0"/>
              <a:t> SCCM (Scott Weiss, Tex </a:t>
            </a:r>
            <a:r>
              <a:rPr lang="it-IT" dirty="0" err="1"/>
              <a:t>Kissoon</a:t>
            </a:r>
            <a:r>
              <a:rPr lang="it-IT" dirty="0"/>
              <a:t>) and ESPNIC (Mark Peters, Pierre </a:t>
            </a:r>
            <a:r>
              <a:rPr lang="it-IT" dirty="0" err="1"/>
              <a:t>Tissieres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 err="1"/>
              <a:t>members</a:t>
            </a:r>
            <a:r>
              <a:rPr lang="it-IT" dirty="0"/>
              <a:t> from HIC+LMIC, PICU, ED, ID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ESPNIC </a:t>
            </a:r>
            <a:r>
              <a:rPr lang="it-IT" dirty="0" err="1"/>
              <a:t>Infection</a:t>
            </a:r>
            <a:r>
              <a:rPr lang="it-IT" dirty="0"/>
              <a:t>/</a:t>
            </a:r>
            <a:r>
              <a:rPr lang="it-IT" dirty="0" err="1"/>
              <a:t>Sepsis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members</a:t>
            </a:r>
            <a:endParaRPr lang="it-IT" dirty="0"/>
          </a:p>
          <a:p>
            <a:endParaRPr lang="it-IT" dirty="0"/>
          </a:p>
          <a:p>
            <a:r>
              <a:rPr lang="it-IT" dirty="0"/>
              <a:t>Timeline </a:t>
            </a:r>
            <a:r>
              <a:rPr lang="it-IT" dirty="0" err="1"/>
              <a:t>anticipating</a:t>
            </a:r>
            <a:r>
              <a:rPr lang="it-IT" dirty="0"/>
              <a:t> kick-off </a:t>
            </a:r>
            <a:r>
              <a:rPr lang="it-IT" dirty="0" err="1"/>
              <a:t>later</a:t>
            </a:r>
            <a:r>
              <a:rPr lang="it-IT" dirty="0"/>
              <a:t> 2023, </a:t>
            </a:r>
            <a:r>
              <a:rPr lang="it-IT" dirty="0" err="1"/>
              <a:t>main</a:t>
            </a:r>
            <a:r>
              <a:rPr lang="it-IT" dirty="0"/>
              <a:t> body of work 2024/2025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- ACCCM 2007-2014 update </a:t>
            </a:r>
            <a:r>
              <a:rPr lang="it-IT" dirty="0" err="1"/>
              <a:t>published</a:t>
            </a:r>
            <a:r>
              <a:rPr lang="it-IT" dirty="0"/>
              <a:t> 2017</a:t>
            </a:r>
          </a:p>
          <a:p>
            <a:r>
              <a:rPr lang="it-IT" dirty="0"/>
              <a:t>- SSC update </a:t>
            </a:r>
            <a:r>
              <a:rPr lang="it-IT" dirty="0" err="1"/>
              <a:t>started</a:t>
            </a:r>
            <a:r>
              <a:rPr lang="it-IT" dirty="0"/>
              <a:t> in 2017, </a:t>
            </a:r>
            <a:r>
              <a:rPr lang="it-IT" dirty="0" err="1"/>
              <a:t>published</a:t>
            </a:r>
            <a:r>
              <a:rPr lang="it-IT" dirty="0"/>
              <a:t> 2020</a:t>
            </a:r>
          </a:p>
          <a:p>
            <a:endParaRPr lang="it-IT" dirty="0"/>
          </a:p>
          <a:p>
            <a:r>
              <a:rPr lang="it-IT" dirty="0" err="1"/>
              <a:t>Move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more agile guidelines with </a:t>
            </a:r>
            <a:r>
              <a:rPr lang="it-IT" dirty="0" err="1"/>
              <a:t>faster</a:t>
            </a:r>
            <a:r>
              <a:rPr lang="it-IT" dirty="0"/>
              <a:t> </a:t>
            </a:r>
            <a:r>
              <a:rPr lang="it-IT" dirty="0" err="1"/>
              <a:t>updating</a:t>
            </a:r>
            <a:r>
              <a:rPr lang="it-IT" dirty="0"/>
              <a:t>? 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EC439-5F54-CAC3-1DD2-A0ECB42A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856" y="1558344"/>
            <a:ext cx="3505146" cy="49331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4655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476809" y="457388"/>
            <a:ext cx="11542819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WHITE PAPER ON INTERNATIONAL PICU TRIAL COLLABORATION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F7BBA7-68DE-2546-9471-8B60EFCCFCED}"/>
              </a:ext>
            </a:extLst>
          </p:cNvPr>
          <p:cNvSpPr txBox="1"/>
          <p:nvPr/>
        </p:nvSpPr>
        <p:spPr>
          <a:xfrm>
            <a:off x="566671" y="1558344"/>
            <a:ext cx="6192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Co-</a:t>
            </a:r>
            <a:r>
              <a:rPr lang="it-IT" dirty="0" err="1"/>
              <a:t>Chaired</a:t>
            </a:r>
            <a:r>
              <a:rPr lang="it-IT" dirty="0"/>
              <a:t> </a:t>
            </a:r>
            <a:r>
              <a:rPr lang="it-IT" dirty="0" err="1"/>
              <a:t>Luregn</a:t>
            </a:r>
            <a:r>
              <a:rPr lang="it-IT" dirty="0"/>
              <a:t> </a:t>
            </a:r>
            <a:r>
              <a:rPr lang="it-IT" dirty="0" err="1"/>
              <a:t>Schlapbach</a:t>
            </a:r>
            <a:r>
              <a:rPr lang="it-IT" dirty="0"/>
              <a:t> (ESPNIC), </a:t>
            </a:r>
            <a:r>
              <a:rPr lang="it-IT" dirty="0" err="1"/>
              <a:t>Kusum</a:t>
            </a:r>
            <a:r>
              <a:rPr lang="it-IT" dirty="0"/>
              <a:t> Menon (CCCTG)</a:t>
            </a:r>
          </a:p>
          <a:p>
            <a:endParaRPr lang="it-IT" dirty="0"/>
          </a:p>
          <a:p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 err="1"/>
              <a:t>together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PICU trial networks (ESPNIC, PICCS-SG, PALISI, PACMAN, ANZICS PSG, LARED/SLACIP, Africa)</a:t>
            </a:r>
          </a:p>
          <a:p>
            <a:endParaRPr lang="it-IT" dirty="0"/>
          </a:p>
          <a:p>
            <a:r>
              <a:rPr lang="it-IT" dirty="0"/>
              <a:t>ESPNIC Reps: </a:t>
            </a:r>
            <a:r>
              <a:rPr lang="it-IT" dirty="0" err="1"/>
              <a:t>Akash</a:t>
            </a:r>
            <a:r>
              <a:rPr lang="it-IT" dirty="0"/>
              <a:t> Deep, </a:t>
            </a:r>
            <a:r>
              <a:rPr lang="it-IT" dirty="0" err="1"/>
              <a:t>Lyvonne</a:t>
            </a:r>
            <a:r>
              <a:rPr lang="it-IT" dirty="0"/>
              <a:t> </a:t>
            </a:r>
            <a:r>
              <a:rPr lang="it-IT" dirty="0" err="1"/>
              <a:t>Thume</a:t>
            </a:r>
            <a:r>
              <a:rPr lang="it-IT" dirty="0"/>
              <a:t>, </a:t>
            </a:r>
            <a:r>
              <a:rPr lang="it-IT" dirty="0" err="1"/>
              <a:t>Roelie</a:t>
            </a:r>
            <a:r>
              <a:rPr lang="it-IT" dirty="0"/>
              <a:t> von </a:t>
            </a:r>
            <a:r>
              <a:rPr lang="it-IT" dirty="0" err="1"/>
              <a:t>Asperen</a:t>
            </a:r>
            <a:r>
              <a:rPr lang="it-IT" dirty="0"/>
              <a:t>, Martin </a:t>
            </a:r>
            <a:r>
              <a:rPr lang="it-IT" dirty="0" err="1"/>
              <a:t>Kneyber</a:t>
            </a:r>
            <a:endParaRPr lang="it-IT" dirty="0"/>
          </a:p>
          <a:p>
            <a:endParaRPr lang="it-IT" dirty="0"/>
          </a:p>
          <a:p>
            <a:r>
              <a:rPr lang="it-IT" dirty="0"/>
              <a:t>Workshops to </a:t>
            </a:r>
            <a:r>
              <a:rPr lang="it-IT" dirty="0" err="1"/>
              <a:t>define</a:t>
            </a:r>
            <a:r>
              <a:rPr lang="it-IT" dirty="0"/>
              <a:t> state-of-the-art, challenges, </a:t>
            </a:r>
            <a:r>
              <a:rPr lang="it-IT" dirty="0" err="1"/>
              <a:t>opportunities</a:t>
            </a:r>
            <a:r>
              <a:rPr lang="it-IT" dirty="0"/>
              <a:t>, and roadmap for PICU trials</a:t>
            </a:r>
          </a:p>
          <a:p>
            <a:endParaRPr lang="it-IT" dirty="0"/>
          </a:p>
          <a:p>
            <a:r>
              <a:rPr lang="it-IT" dirty="0"/>
              <a:t>Kick off Mai 2023, </a:t>
            </a:r>
            <a:r>
              <a:rPr lang="it-IT" dirty="0" err="1"/>
              <a:t>completion</a:t>
            </a:r>
            <a:r>
              <a:rPr lang="it-IT" dirty="0"/>
              <a:t> end of 23, </a:t>
            </a:r>
            <a:r>
              <a:rPr lang="it-IT" dirty="0" err="1"/>
              <a:t>publication</a:t>
            </a:r>
            <a:r>
              <a:rPr lang="it-IT" dirty="0"/>
              <a:t> 2024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EC439-5F54-CAC3-1DD2-A0ECB42A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856" y="1558344"/>
            <a:ext cx="3505146" cy="49331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4685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476810" y="457388"/>
            <a:ext cx="4344141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RESEARCH ACTIVITIES 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F7BBA7-68DE-2546-9471-8B60EFCCFCED}"/>
              </a:ext>
            </a:extLst>
          </p:cNvPr>
          <p:cNvSpPr txBox="1"/>
          <p:nvPr/>
        </p:nvSpPr>
        <p:spPr>
          <a:xfrm>
            <a:off x="566671" y="1558344"/>
            <a:ext cx="92760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it-IT" dirty="0"/>
          </a:p>
          <a:p>
            <a:pPr lvl="0"/>
            <a:r>
              <a:rPr lang="it-IT" sz="2800" dirty="0" err="1"/>
              <a:t>Proposed</a:t>
            </a:r>
            <a:r>
              <a:rPr lang="it-IT" sz="2800" dirty="0"/>
              <a:t> focus </a:t>
            </a:r>
            <a:r>
              <a:rPr lang="it-IT" sz="2800" dirty="0" err="1"/>
              <a:t>areas</a:t>
            </a:r>
            <a:endParaRPr lang="it-IT" sz="2800" dirty="0"/>
          </a:p>
          <a:p>
            <a:pPr lvl="0"/>
            <a:endParaRPr lang="it-IT" sz="2800" dirty="0"/>
          </a:p>
          <a:p>
            <a:pPr lvl="0"/>
            <a:endParaRPr lang="it-IT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b="1" dirty="0"/>
              <a:t>2023: Blood purification in critically ill children – </a:t>
            </a:r>
            <a:r>
              <a:rPr lang="en-US" dirty="0"/>
              <a:t>(Gabriela Bottari)</a:t>
            </a:r>
          </a:p>
          <a:p>
            <a:pPr lvl="1"/>
            <a:r>
              <a:rPr lang="en-US" dirty="0"/>
              <a:t>1. International survey across PICUs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b="1" dirty="0"/>
              <a:t>2024: Development of Antibiotic Stewardship Guidelines for PICUs  (</a:t>
            </a:r>
            <a:r>
              <a:rPr lang="en-US" dirty="0" err="1"/>
              <a:t>Luregn</a:t>
            </a:r>
            <a:r>
              <a:rPr lang="en-US" dirty="0"/>
              <a:t> </a:t>
            </a:r>
            <a:r>
              <a:rPr lang="en-US" dirty="0" err="1"/>
              <a:t>Schlapbach</a:t>
            </a:r>
            <a:r>
              <a:rPr lang="en-US" dirty="0"/>
              <a:t>)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b="1" dirty="0"/>
          </a:p>
          <a:p>
            <a:endParaRPr lang="it-IT" dirty="0"/>
          </a:p>
        </p:txBody>
      </p:sp>
      <p:pic>
        <p:nvPicPr>
          <p:cNvPr id="7" name="Graphic 15">
            <a:extLst>
              <a:ext uri="{FF2B5EF4-FFF2-40B4-BE49-F238E27FC236}">
                <a16:creationId xmlns:a16="http://schemas.microsoft.com/office/drawing/2014/main" id="{B51CE558-5E1D-474F-8062-380E642DC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308"/>
          <a:stretch/>
        </p:blipFill>
        <p:spPr>
          <a:xfrm>
            <a:off x="5049059" y="232816"/>
            <a:ext cx="59450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2E42-BCC8-4DFF-80F8-041FB0FB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393271"/>
            <a:ext cx="10515600" cy="7739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purification in critically ill children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International survey across PICUs</a:t>
            </a:r>
            <a:br>
              <a:rPr lang="en-US" dirty="0"/>
            </a:b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B248-59BA-4F9E-B3E2-A71068BD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9F0668B-FD1B-FD49-B5A5-ADAB9122963A}"/>
              </a:ext>
            </a:extLst>
          </p:cNvPr>
          <p:cNvGrpSpPr/>
          <p:nvPr/>
        </p:nvGrpSpPr>
        <p:grpSpPr>
          <a:xfrm>
            <a:off x="347730" y="1262130"/>
            <a:ext cx="11292625" cy="3191813"/>
            <a:chOff x="502276" y="3271234"/>
            <a:chExt cx="11292625" cy="3191813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98429C9-DC8D-D94F-B62A-40088EEB0776}"/>
                </a:ext>
              </a:extLst>
            </p:cNvPr>
            <p:cNvSpPr txBox="1"/>
            <p:nvPr/>
          </p:nvSpPr>
          <p:spPr>
            <a:xfrm>
              <a:off x="502276" y="3271234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MODIEFIED DELPHI METHOD </a:t>
              </a:r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2EB2FFB9-1234-2F4D-AAFA-42E97EBC08F9}"/>
                </a:ext>
              </a:extLst>
            </p:cNvPr>
            <p:cNvGrpSpPr/>
            <p:nvPr/>
          </p:nvGrpSpPr>
          <p:grpSpPr>
            <a:xfrm>
              <a:off x="2485623" y="4005330"/>
              <a:ext cx="2730321" cy="2318197"/>
              <a:chOff x="373487" y="3992451"/>
              <a:chExt cx="2730321" cy="2318197"/>
            </a:xfrm>
          </p:grpSpPr>
          <p:sp>
            <p:nvSpPr>
              <p:cNvPr id="9" name="Rettangolo arrotondato 8">
                <a:extLst>
                  <a:ext uri="{FF2B5EF4-FFF2-40B4-BE49-F238E27FC236}">
                    <a16:creationId xmlns:a16="http://schemas.microsoft.com/office/drawing/2014/main" id="{3A983E44-39C2-0048-8D17-6F9D13A9BFB4}"/>
                  </a:ext>
                </a:extLst>
              </p:cNvPr>
              <p:cNvSpPr/>
              <p:nvPr/>
            </p:nvSpPr>
            <p:spPr>
              <a:xfrm>
                <a:off x="373487" y="3992451"/>
                <a:ext cx="1880316" cy="5795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Round 1 </a:t>
                </a:r>
              </a:p>
            </p:txBody>
          </p:sp>
          <p:sp>
            <p:nvSpPr>
              <p:cNvPr id="6" name="Rettangolo arrotondato 5">
                <a:extLst>
                  <a:ext uri="{FF2B5EF4-FFF2-40B4-BE49-F238E27FC236}">
                    <a16:creationId xmlns:a16="http://schemas.microsoft.com/office/drawing/2014/main" id="{5D1C9A2A-9FA3-DD43-8F7B-6334950EC7FA}"/>
                  </a:ext>
                </a:extLst>
              </p:cNvPr>
              <p:cNvSpPr/>
              <p:nvPr/>
            </p:nvSpPr>
            <p:spPr>
              <a:xfrm>
                <a:off x="1249250" y="4443210"/>
                <a:ext cx="1854558" cy="18674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Qualitative round </a:t>
                </a:r>
              </a:p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Panel list </a:t>
                </a:r>
                <a:r>
                  <a:rPr lang="it-IT" dirty="0" err="1">
                    <a:solidFill>
                      <a:schemeClr val="tx1"/>
                    </a:solidFill>
                  </a:rPr>
                  <a:t>drafted</a:t>
                </a:r>
                <a:r>
                  <a:rPr lang="it-IT" dirty="0">
                    <a:solidFill>
                      <a:schemeClr val="tx1"/>
                    </a:solidFill>
                  </a:rPr>
                  <a:t> the </a:t>
                </a:r>
                <a:r>
                  <a:rPr lang="it-IT" dirty="0" err="1">
                    <a:solidFill>
                      <a:schemeClr val="tx1"/>
                    </a:solidFill>
                  </a:rPr>
                  <a:t>questionnaire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EA6169D-6EF2-E24D-B1CD-93ED274EF5B5}"/>
                </a:ext>
              </a:extLst>
            </p:cNvPr>
            <p:cNvGrpSpPr/>
            <p:nvPr/>
          </p:nvGrpSpPr>
          <p:grpSpPr>
            <a:xfrm>
              <a:off x="5960772" y="4054700"/>
              <a:ext cx="2550016" cy="2371858"/>
              <a:chOff x="631065" y="3979573"/>
              <a:chExt cx="2550016" cy="2371858"/>
            </a:xfrm>
          </p:grpSpPr>
          <p:sp>
            <p:nvSpPr>
              <p:cNvPr id="12" name="Rettangolo arrotondato 11">
                <a:extLst>
                  <a:ext uri="{FF2B5EF4-FFF2-40B4-BE49-F238E27FC236}">
                    <a16:creationId xmlns:a16="http://schemas.microsoft.com/office/drawing/2014/main" id="{7690E2D2-F7B3-8246-8C5C-D676A575C63F}"/>
                  </a:ext>
                </a:extLst>
              </p:cNvPr>
              <p:cNvSpPr/>
              <p:nvPr/>
            </p:nvSpPr>
            <p:spPr>
              <a:xfrm>
                <a:off x="631065" y="3979573"/>
                <a:ext cx="1880316" cy="5795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Round 2 </a:t>
                </a:r>
              </a:p>
            </p:txBody>
          </p:sp>
          <p:sp>
            <p:nvSpPr>
              <p:cNvPr id="13" name="Rettangolo arrotondato 12">
                <a:extLst>
                  <a:ext uri="{FF2B5EF4-FFF2-40B4-BE49-F238E27FC236}">
                    <a16:creationId xmlns:a16="http://schemas.microsoft.com/office/drawing/2014/main" id="{4F9A8F41-2CC7-D047-B924-F5AF5ACCE445}"/>
                  </a:ext>
                </a:extLst>
              </p:cNvPr>
              <p:cNvSpPr/>
              <p:nvPr/>
            </p:nvSpPr>
            <p:spPr>
              <a:xfrm>
                <a:off x="1326523" y="4443210"/>
                <a:ext cx="1854558" cy="19082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Round 1 </a:t>
                </a:r>
                <a:r>
                  <a:rPr lang="it-IT" dirty="0" err="1">
                    <a:solidFill>
                      <a:schemeClr val="tx1"/>
                    </a:solidFill>
                  </a:rPr>
                  <a:t>questionnaire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</a:rPr>
                  <a:t>findings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3EEA5131-2791-7E43-8D2E-CC8F0BB96D6D}"/>
                </a:ext>
              </a:extLst>
            </p:cNvPr>
            <p:cNvGrpSpPr/>
            <p:nvPr/>
          </p:nvGrpSpPr>
          <p:grpSpPr>
            <a:xfrm>
              <a:off x="9167611" y="4016063"/>
              <a:ext cx="2627290" cy="2446984"/>
              <a:chOff x="373487" y="3992451"/>
              <a:chExt cx="2627290" cy="2446984"/>
            </a:xfrm>
          </p:grpSpPr>
          <p:sp>
            <p:nvSpPr>
              <p:cNvPr id="15" name="Rettangolo arrotondato 14">
                <a:extLst>
                  <a:ext uri="{FF2B5EF4-FFF2-40B4-BE49-F238E27FC236}">
                    <a16:creationId xmlns:a16="http://schemas.microsoft.com/office/drawing/2014/main" id="{7386C3A9-F1FB-354F-8B9A-233842767D6A}"/>
                  </a:ext>
                </a:extLst>
              </p:cNvPr>
              <p:cNvSpPr/>
              <p:nvPr/>
            </p:nvSpPr>
            <p:spPr>
              <a:xfrm>
                <a:off x="373487" y="3992451"/>
                <a:ext cx="1880316" cy="5795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Round 3 </a:t>
                </a:r>
              </a:p>
            </p:txBody>
          </p:sp>
          <p:sp>
            <p:nvSpPr>
              <p:cNvPr id="16" name="Rettangolo arrotondato 15">
                <a:extLst>
                  <a:ext uri="{FF2B5EF4-FFF2-40B4-BE49-F238E27FC236}">
                    <a16:creationId xmlns:a16="http://schemas.microsoft.com/office/drawing/2014/main" id="{2E5FE4AC-D97E-F243-8761-4DB8BE25F066}"/>
                  </a:ext>
                </a:extLst>
              </p:cNvPr>
              <p:cNvSpPr/>
              <p:nvPr/>
            </p:nvSpPr>
            <p:spPr>
              <a:xfrm>
                <a:off x="1146219" y="4430331"/>
                <a:ext cx="1854558" cy="200910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Panel list </a:t>
                </a:r>
                <a:r>
                  <a:rPr lang="it-IT" dirty="0" err="1">
                    <a:solidFill>
                      <a:schemeClr val="tx1"/>
                    </a:solidFill>
                  </a:rPr>
                  <a:t>will</a:t>
                </a:r>
                <a:r>
                  <a:rPr lang="it-IT" dirty="0">
                    <a:solidFill>
                      <a:schemeClr val="tx1"/>
                    </a:solidFill>
                  </a:rPr>
                  <a:t> be </a:t>
                </a:r>
                <a:r>
                  <a:rPr lang="it-IT" dirty="0" err="1">
                    <a:solidFill>
                      <a:schemeClr val="tx1"/>
                    </a:solidFill>
                  </a:rPr>
                  <a:t>ask</a:t>
                </a:r>
                <a:r>
                  <a:rPr lang="it-IT" dirty="0">
                    <a:solidFill>
                      <a:schemeClr val="tx1"/>
                    </a:solidFill>
                  </a:rPr>
                  <a:t> to </a:t>
                </a:r>
                <a:r>
                  <a:rPr lang="it-IT" dirty="0" err="1">
                    <a:solidFill>
                      <a:schemeClr val="tx1"/>
                    </a:solidFill>
                  </a:rPr>
                  <a:t>reconsider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</a:rPr>
                  <a:t>answers</a:t>
                </a:r>
                <a:r>
                  <a:rPr lang="it-IT" dirty="0">
                    <a:solidFill>
                      <a:schemeClr val="tx1"/>
                    </a:solidFill>
                  </a:rPr>
                  <a:t> of the </a:t>
                </a:r>
                <a:r>
                  <a:rPr lang="it-IT" dirty="0" err="1">
                    <a:solidFill>
                      <a:schemeClr val="tx1"/>
                    </a:solidFill>
                  </a:rPr>
                  <a:t>second</a:t>
                </a:r>
                <a:r>
                  <a:rPr lang="it-IT" dirty="0">
                    <a:solidFill>
                      <a:schemeClr val="tx1"/>
                    </a:solidFill>
                  </a:rPr>
                  <a:t> round </a:t>
                </a:r>
              </a:p>
            </p:txBody>
          </p:sp>
        </p:grpSp>
        <p:sp>
          <p:nvSpPr>
            <p:cNvPr id="8" name="Rettangolo arrotondato 7">
              <a:extLst>
                <a:ext uri="{FF2B5EF4-FFF2-40B4-BE49-F238E27FC236}">
                  <a16:creationId xmlns:a16="http://schemas.microsoft.com/office/drawing/2014/main" id="{B42E2745-B1A8-6944-9A72-601E6DD58749}"/>
                </a:ext>
              </a:extLst>
            </p:cNvPr>
            <p:cNvSpPr/>
            <p:nvPr/>
          </p:nvSpPr>
          <p:spPr>
            <a:xfrm>
              <a:off x="528034" y="4430332"/>
              <a:ext cx="1725769" cy="19060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BD5EDC3-28D8-BB47-9DD3-6A867DD16645}"/>
                </a:ext>
              </a:extLst>
            </p:cNvPr>
            <p:cNvSpPr txBox="1"/>
            <p:nvPr/>
          </p:nvSpPr>
          <p:spPr>
            <a:xfrm>
              <a:off x="542627" y="4855336"/>
              <a:ext cx="16155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Panel list</a:t>
              </a:r>
            </a:p>
            <a:p>
              <a:pPr algn="ctr"/>
              <a:r>
                <a:rPr lang="it-IT" dirty="0" err="1"/>
                <a:t>selection</a:t>
              </a:r>
              <a:endParaRPr lang="it-IT" dirty="0"/>
            </a:p>
            <a:p>
              <a:pPr algn="ctr"/>
              <a:r>
                <a:rPr lang="it-IT" dirty="0"/>
                <a:t> inside ESPNIC  </a:t>
              </a:r>
            </a:p>
          </p:txBody>
        </p:sp>
      </p:grp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D6CF3EF2-5D1A-4E46-AE00-139FC52AC1E4}"/>
              </a:ext>
            </a:extLst>
          </p:cNvPr>
          <p:cNvSpPr/>
          <p:nvPr/>
        </p:nvSpPr>
        <p:spPr>
          <a:xfrm>
            <a:off x="1519707" y="4546243"/>
            <a:ext cx="2189409" cy="104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September</a:t>
            </a:r>
            <a:r>
              <a:rPr lang="it-IT" dirty="0"/>
              <a:t>  2021</a:t>
            </a: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45DBC326-F65F-C944-BEC5-6A28E9DA23F7}"/>
              </a:ext>
            </a:extLst>
          </p:cNvPr>
          <p:cNvSpPr/>
          <p:nvPr/>
        </p:nvSpPr>
        <p:spPr>
          <a:xfrm>
            <a:off x="4829579" y="4595612"/>
            <a:ext cx="1968320" cy="89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June</a:t>
            </a:r>
            <a:r>
              <a:rPr lang="it-IT" dirty="0"/>
              <a:t> 2022</a:t>
            </a: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9A9B5B28-ED7D-034D-88F8-014DCB0E3D3A}"/>
              </a:ext>
            </a:extLst>
          </p:cNvPr>
          <p:cNvSpPr/>
          <p:nvPr/>
        </p:nvSpPr>
        <p:spPr>
          <a:xfrm>
            <a:off x="8203842" y="4541949"/>
            <a:ext cx="2021984" cy="944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November</a:t>
            </a:r>
            <a:r>
              <a:rPr lang="it-IT" dirty="0"/>
              <a:t>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16DBDF-6E19-9748-81D1-880DCF4C2E93}"/>
              </a:ext>
            </a:extLst>
          </p:cNvPr>
          <p:cNvSpPr txBox="1"/>
          <p:nvPr/>
        </p:nvSpPr>
        <p:spPr>
          <a:xfrm>
            <a:off x="6761408" y="5718220"/>
            <a:ext cx="494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DRAFT WILL BE PRESENTED DURING ISS SECTION MEETING IN ATHENS</a:t>
            </a:r>
          </a:p>
          <a:p>
            <a:pPr algn="just"/>
            <a:endParaRPr lang="it-IT" dirty="0"/>
          </a:p>
        </p:txBody>
      </p:sp>
      <p:pic>
        <p:nvPicPr>
          <p:cNvPr id="23" name="Graphic 28">
            <a:extLst>
              <a:ext uri="{FF2B5EF4-FFF2-40B4-BE49-F238E27FC236}">
                <a16:creationId xmlns:a16="http://schemas.microsoft.com/office/drawing/2014/main" id="{AE275773-A85B-0848-94ED-5C384A5A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8056"/>
          <a:stretch/>
        </p:blipFill>
        <p:spPr>
          <a:xfrm>
            <a:off x="6962368" y="294061"/>
            <a:ext cx="477005" cy="4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2E42-BCC8-4DFF-80F8-041FB0FB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Antimicrobial Stewardship in PICU</a:t>
            </a:r>
            <a:endParaRPr lang="en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24F74-2449-9158-075D-F4990EF6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Publication: Clos M, </a:t>
            </a:r>
            <a:r>
              <a:rPr lang="en-US" dirty="0" err="1"/>
              <a:t>Schlapbach</a:t>
            </a:r>
            <a:r>
              <a:rPr lang="en-US" dirty="0"/>
              <a:t> LJ, Arata-Bardet J, </a:t>
            </a:r>
            <a:r>
              <a:rPr lang="en-US" dirty="0" err="1"/>
              <a:t>Javouhey</a:t>
            </a:r>
            <a:r>
              <a:rPr lang="en-US" dirty="0"/>
              <a:t> E, </a:t>
            </a:r>
            <a:r>
              <a:rPr lang="en-US" dirty="0" err="1"/>
              <a:t>Mortamet</a:t>
            </a:r>
            <a:r>
              <a:rPr lang="en-US" dirty="0"/>
              <a:t> G, on behalf of European Society of Neonatal and Pediatric Intensive Care (ESPNIC) Section on Infection, Inflammation, and Sepsis. </a:t>
            </a:r>
            <a:r>
              <a:rPr lang="en-US" dirty="0" err="1"/>
              <a:t>Eur</a:t>
            </a:r>
            <a:r>
              <a:rPr lang="en-US" dirty="0"/>
              <a:t> J </a:t>
            </a:r>
            <a:r>
              <a:rPr lang="en-US" dirty="0" err="1"/>
              <a:t>Pediatr</a:t>
            </a:r>
            <a:r>
              <a:rPr lang="en-US" dirty="0"/>
              <a:t>. 2022 Jul;181(7):2873-2877. </a:t>
            </a:r>
            <a:r>
              <a:rPr lang="en-US" dirty="0" err="1"/>
              <a:t>doi</a:t>
            </a:r>
            <a:r>
              <a:rPr lang="en-US" dirty="0"/>
              <a:t>: 10.1007/s00431-022-04481-0. </a:t>
            </a:r>
            <a:r>
              <a:rPr lang="en-US" dirty="0" err="1"/>
              <a:t>Epub</a:t>
            </a:r>
            <a:r>
              <a:rPr lang="en-US" dirty="0"/>
              <a:t> 2022 Apr 25.</a:t>
            </a:r>
          </a:p>
          <a:p>
            <a:r>
              <a:rPr lang="en-US" dirty="0"/>
              <a:t>Several interested members; full work not initiated yet due to Taskforce &amp; Blood purification work being prioritized</a:t>
            </a:r>
          </a:p>
          <a:p>
            <a:r>
              <a:rPr lang="en-US" dirty="0"/>
              <a:t>ESPNIC white paper on AMS in PICU to be prepared and worked on in 2024-25; partnership with ECCMID/ESPID will be sought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B248-59BA-4F9E-B3E2-A71068BD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3" name="Graphic 28">
            <a:extLst>
              <a:ext uri="{FF2B5EF4-FFF2-40B4-BE49-F238E27FC236}">
                <a16:creationId xmlns:a16="http://schemas.microsoft.com/office/drawing/2014/main" id="{AE275773-A85B-0848-94ED-5C384A5A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8056"/>
          <a:stretch/>
        </p:blipFill>
        <p:spPr>
          <a:xfrm>
            <a:off x="6962368" y="294061"/>
            <a:ext cx="477005" cy="4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1C177-FC61-443D-BE54-7DDC083B856E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5a666ac-2dd7-4eab-bb26-6e47835aeffc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4640</TotalTime>
  <Words>757</Words>
  <Application>Microsoft Macintosh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ESPNIC%20Theme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purification in critically ill children International survey across PICUs </vt:lpstr>
      <vt:lpstr>Antimicrobial Stewardship in PICU</vt:lpstr>
      <vt:lpstr>Discussion points</vt:lpstr>
      <vt:lpstr>New Proposals - 2024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Luregn Schlapbach</cp:lastModifiedBy>
  <cp:revision>51</cp:revision>
  <dcterms:created xsi:type="dcterms:W3CDTF">2020-09-21T09:44:35Z</dcterms:created>
  <dcterms:modified xsi:type="dcterms:W3CDTF">2023-06-19T12:11:14Z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