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9"/>
  </p:notesMasterIdLst>
  <p:sldIdLst>
    <p:sldId id="256" r:id="rId5"/>
    <p:sldId id="259" r:id="rId6"/>
    <p:sldId id="257" r:id="rId7"/>
    <p:sldId id="83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up email: link to recording </a:t>
            </a:r>
            <a:r>
              <a:rPr lang="en-US"/>
              <a:t>and membership</a:t>
            </a:r>
          </a:p>
        </p:txBody>
      </p:sp>
    </p:spTree>
    <p:extLst>
      <p:ext uri="{BB962C8B-B14F-4D97-AF65-F5344CB8AC3E}">
        <p14:creationId xmlns:p14="http://schemas.microsoft.com/office/powerpoint/2010/main" val="3791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.koomen@umcutrecht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.nijman@umcutrecht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General Assembly ESPNIC 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3"/>
            <a:ext cx="5805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Working Group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Healthcare Informatics – eHealth – Big Data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B29D1D9-CF05-9105-96AA-7D023F0AC804}"/>
              </a:ext>
            </a:extLst>
          </p:cNvPr>
          <p:cNvSpPr txBox="1"/>
          <p:nvPr/>
        </p:nvSpPr>
        <p:spPr>
          <a:xfrm>
            <a:off x="1802218" y="4482010"/>
            <a:ext cx="810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Erik </a:t>
            </a:r>
            <a:r>
              <a:rPr lang="en-US" sz="2800" b="1" dirty="0" err="1">
                <a:solidFill>
                  <a:schemeClr val="bg1"/>
                </a:solidFill>
              </a:rPr>
              <a:t>Koomen</a:t>
            </a:r>
            <a:r>
              <a:rPr lang="en-US" sz="2800" b="1" dirty="0">
                <a:solidFill>
                  <a:schemeClr val="bg1"/>
                </a:solidFill>
              </a:rPr>
              <a:t>, Chair WG HIEBD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Joppe</a:t>
            </a:r>
            <a:r>
              <a:rPr lang="en-US" sz="2800" b="1" dirty="0">
                <a:solidFill>
                  <a:schemeClr val="bg1"/>
                </a:solidFill>
              </a:rPr>
              <a:t> Nijman, Deputy WG HIEBD</a:t>
            </a:r>
          </a:p>
        </p:txBody>
      </p:sp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133" y="1065507"/>
            <a:ext cx="5856940" cy="3774122"/>
          </a:xfrm>
        </p:spPr>
        <p:txBody>
          <a:bodyPr>
            <a:normAutofit/>
          </a:bodyPr>
          <a:lstStyle/>
          <a:p>
            <a:r>
              <a:rPr lang="en-US" sz="3600" dirty="0"/>
              <a:t>AI – eHealth is hot in Medicine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Within </a:t>
            </a:r>
            <a:r>
              <a:rPr lang="en-US" sz="3600"/>
              <a:t>ESPNIC until now mostly registries</a:t>
            </a:r>
            <a:br>
              <a:rPr lang="en-US" sz="3600" dirty="0"/>
            </a:br>
            <a:br>
              <a:rPr lang="en-US" sz="3600" dirty="0"/>
            </a:br>
            <a:r>
              <a:rPr lang="en-US" sz="3600"/>
              <a:t>First (local) initiatives </a:t>
            </a:r>
            <a:r>
              <a:rPr lang="en-US" sz="3600" dirty="0"/>
              <a:t>from front runners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412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250488" y="177359"/>
            <a:ext cx="9149990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Results ESPNIC community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Local initiative</a:t>
            </a:r>
          </a:p>
          <a:p>
            <a:pPr defTabSz="914377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EU Horizon </a:t>
            </a:r>
            <a:r>
              <a:rPr lang="en-GB" sz="2800" i="1" dirty="0">
                <a:solidFill>
                  <a:srgbClr val="0070C0"/>
                </a:solidFill>
                <a:latin typeface="Calibri" panose="020F0502020204030204"/>
              </a:rPr>
              <a:t>Assistant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GB" sz="2800">
                <a:solidFill>
                  <a:srgbClr val="0070C0"/>
                </a:solidFill>
                <a:latin typeface="Calibri" panose="020F0502020204030204"/>
              </a:rPr>
              <a:t>proposal (submitted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  <a:p>
            <a:pPr defTabSz="914377"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Augmented (intensive) care: Fast personalized risk assessments using advancing Technology.</a:t>
            </a:r>
          </a:p>
          <a:p>
            <a:pPr defTabSz="914377">
              <a:defRPr/>
            </a:pP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WKZ (Utrecht) – Leuven – St Olav (Oslo) – PMC (Utrecht)- UU (Utrecht)- Turun (Turku) - </a:t>
            </a:r>
            <a:r>
              <a:rPr lang="en-GB" sz="1600" dirty="0" err="1">
                <a:solidFill>
                  <a:srgbClr val="0070C0"/>
                </a:solidFill>
                <a:latin typeface="Calibri" panose="020F0502020204030204"/>
              </a:rPr>
              <a:t>Dedinje</a:t>
            </a: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 (</a:t>
            </a:r>
            <a:r>
              <a:rPr lang="en-GB" sz="1600" dirty="0" err="1">
                <a:solidFill>
                  <a:srgbClr val="0070C0"/>
                </a:solidFill>
                <a:latin typeface="Calibri" panose="020F0502020204030204"/>
              </a:rPr>
              <a:t>Belgrado</a:t>
            </a: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) - </a:t>
            </a:r>
            <a:r>
              <a:rPr lang="en-GB" sz="1600" dirty="0" err="1">
                <a:solidFill>
                  <a:srgbClr val="0070C0"/>
                </a:solidFill>
                <a:latin typeface="Calibri" panose="020F0502020204030204"/>
              </a:rPr>
              <a:t>Eemagine</a:t>
            </a: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, 	Checkpoint Cardio, </a:t>
            </a:r>
            <a:r>
              <a:rPr lang="en-GB" sz="1600" dirty="0" err="1">
                <a:solidFill>
                  <a:srgbClr val="0070C0"/>
                </a:solidFill>
                <a:latin typeface="Calibri" panose="020F0502020204030204"/>
              </a:rPr>
              <a:t>Oxyprem</a:t>
            </a: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, Masimo - ESPNIC – EACH</a:t>
            </a:r>
          </a:p>
          <a:p>
            <a:pPr defTabSz="914377">
              <a:defRPr/>
            </a:pPr>
            <a:endParaRPr lang="en-GB" sz="1600" dirty="0">
              <a:solidFill>
                <a:srgbClr val="0070C0"/>
              </a:solidFill>
              <a:latin typeface="Calibri" panose="020F0502020204030204"/>
            </a:endParaRPr>
          </a:p>
          <a:p>
            <a:pPr defTabSz="914377">
              <a:defRPr/>
            </a:pP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EU Horizon IHI </a:t>
            </a:r>
            <a:r>
              <a:rPr lang="en-GB" sz="2800" i="1" dirty="0">
                <a:solidFill>
                  <a:srgbClr val="0070C0"/>
                </a:solidFill>
                <a:latin typeface="Calibri" panose="020F0502020204030204"/>
              </a:rPr>
              <a:t>SASICU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Proposal (in principal granted)</a:t>
            </a:r>
            <a:endParaRPr lang="en-GB" sz="2800" i="1" dirty="0">
              <a:solidFill>
                <a:srgbClr val="0070C0"/>
              </a:solidFill>
              <a:latin typeface="Calibri" panose="020F0502020204030204"/>
            </a:endParaRPr>
          </a:p>
          <a:p>
            <a:pPr defTabSz="914377">
              <a:defRPr/>
            </a:pP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	Improving patient outcomes and reducing cognitive load of clinical staff in intensive care through 	medical-device interoperability and an open and secure IT ecosystem</a:t>
            </a:r>
          </a:p>
          <a:p>
            <a:pPr defTabSz="914377">
              <a:defRPr/>
            </a:pPr>
            <a:endParaRPr lang="en-GB" sz="20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Dutch National NICU PICU ZN initiative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Collaboration between all NICU’s and PICU’s in the Netherlands and the Healthcare Insurance companies to 			create data platform to optimize NICU and PICU care with data, AI-models and research </a:t>
            </a:r>
            <a:endParaRPr lang="en-GB" sz="2800" dirty="0">
              <a:solidFill>
                <a:srgbClr val="0070C0"/>
              </a:solidFill>
            </a:endParaRPr>
          </a:p>
          <a:p>
            <a:pPr defTabSz="914377">
              <a:defRPr/>
            </a:pPr>
            <a:endParaRPr lang="en-US" sz="2800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683" y="334538"/>
            <a:ext cx="5274555" cy="6523462"/>
          </a:xfrm>
        </p:spPr>
        <p:txBody>
          <a:bodyPr>
            <a:noAutofit/>
          </a:bodyPr>
          <a:lstStyle/>
          <a:p>
            <a:r>
              <a:rPr lang="en-US" sz="3200" dirty="0"/>
              <a:t>Next steps WG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”Get </a:t>
            </a:r>
            <a:r>
              <a:rPr lang="en-US" sz="3200"/>
              <a:t>national initiatives towards broad European cooperations”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Practical</a:t>
            </a:r>
            <a:br>
              <a:rPr lang="en-US" sz="3200" dirty="0"/>
            </a:br>
            <a:r>
              <a:rPr lang="en-US" sz="3200" dirty="0"/>
              <a:t>- Open the dialogue in </a:t>
            </a:r>
            <a:r>
              <a:rPr lang="en-US" sz="3200"/>
              <a:t>the EU to identify key players</a:t>
            </a:r>
            <a:br>
              <a:rPr lang="en-US" sz="3200" dirty="0"/>
            </a:br>
            <a:r>
              <a:rPr lang="en-US" sz="3200"/>
              <a:t>- Webinar(s) </a:t>
            </a:r>
            <a:r>
              <a:rPr lang="en-US" sz="3200" dirty="0"/>
              <a:t>to inspire the ESPNIC community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HIEBD </a:t>
            </a:r>
            <a:r>
              <a:rPr lang="en-US" sz="3200"/>
              <a:t>Working Group</a:t>
            </a:r>
            <a:br>
              <a:rPr lang="en-US" sz="3200" dirty="0"/>
            </a:br>
            <a:r>
              <a:rPr lang="en-US" sz="2400" dirty="0">
                <a:hlinkClick r:id="rId3"/>
              </a:rPr>
              <a:t>e.koomen@umcutrecht.nl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j.nijman@umcutrecht.nl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28456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1C177-FC61-443D-BE54-7DDC083B856E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5a666ac-2dd7-4eab-bb26-6e47835aeffc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4210</TotalTime>
  <Words>280</Words>
  <Application>Microsoft Office PowerPoint</Application>
  <PresentationFormat>Widescreen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ESPNIC%20Theme</vt:lpstr>
      <vt:lpstr>PowerPoint Presentation</vt:lpstr>
      <vt:lpstr>AI – eHealth is hot in Medicine  Within ESPNIC until now mostly registries  First (local) initiatives from front runners  </vt:lpstr>
      <vt:lpstr>PowerPoint Presentation</vt:lpstr>
      <vt:lpstr>Next steps WG  ”Get national initiatives towards broad European cooperations”  Practical - Open the dialogue in the EU to identify key players - Webinar(s) to inspire the ESPNIC community      HIEBD Working Group e.koomen@umcutrecht.nl j.nijman@umcutrecht.nl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Joppe Nijman</cp:lastModifiedBy>
  <cp:revision>27</cp:revision>
  <dcterms:created xsi:type="dcterms:W3CDTF">2020-09-21T09:44:35Z</dcterms:created>
  <dcterms:modified xsi:type="dcterms:W3CDTF">2023-06-15T19:06:51Z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