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8"/>
  </p:notesMasterIdLst>
  <p:sldIdLst>
    <p:sldId id="854" r:id="rId5"/>
    <p:sldId id="855" r:id="rId6"/>
    <p:sldId id="85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3906-B29B-49B0-B03C-62FDD7A5CEF2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9CC4E-E3CE-4B8B-B7E7-3C5A36AC17A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-1"/>
            <a:ext cx="12192000" cy="4287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592" y="1"/>
            <a:ext cx="7335409" cy="4130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30298"/>
            <a:ext cx="12192000" cy="2727702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A9086F-A5FB-4145-8A96-C5203B8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23344"/>
            <a:ext cx="1959007" cy="11166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1A701-4B5F-4DA9-9CB6-0D78E74180B9}"/>
              </a:ext>
            </a:extLst>
          </p:cNvPr>
          <p:cNvSpPr txBox="1"/>
          <p:nvPr/>
        </p:nvSpPr>
        <p:spPr>
          <a:xfrm>
            <a:off x="460749" y="2032043"/>
            <a:ext cx="5805377" cy="677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dirty="0">
                <a:solidFill>
                  <a:srgbClr val="5088C7"/>
                </a:solidFill>
              </a:rPr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999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AF4B1-E76F-49EF-B650-03EDB5E8F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8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Chapter </a:t>
            </a:r>
            <a:r>
              <a:rPr lang="en-US" dirty="0"/>
              <a:t>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C5282-B9DF-43AB-AAAB-CE98122A3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7725"/>
          <a:stretch/>
        </p:blipFill>
        <p:spPr>
          <a:xfrm>
            <a:off x="1" y="0"/>
            <a:ext cx="602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1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617" y="0"/>
            <a:ext cx="60872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6023676" y="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C6CDB-0802-4DAD-9BB2-C52D66792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308"/>
          <a:stretch/>
        </p:blipFill>
        <p:spPr>
          <a:xfrm>
            <a:off x="-88777" y="6884"/>
            <a:ext cx="6112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7069E1-5B73-4177-82E6-CFBE3F3E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3E5121-5BE2-4487-9A90-ED12A15EEC5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7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16A85-BA9B-4A48-9D29-CC274BA24115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0E1083-7F5D-47CE-84E9-8E7311BF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314" y="62246"/>
            <a:ext cx="1709132" cy="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81642A-C395-4884-8669-94FEE95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43D8F-F2BD-40AD-AA45-7BE2F6361B56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83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F8ABE3-C526-4E07-9268-B5A0DF6B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0FEDE-1D68-4723-A1A7-01D699682224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416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95" y="314588"/>
            <a:ext cx="10515600" cy="6291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A80DFD-8C0D-40A8-A41C-106C1953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FEBC7-8066-4DED-88A8-EB64EBCBA0B0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Care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8766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73" y="258595"/>
            <a:ext cx="10515600" cy="66468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5639" y="65161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61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8771" y="65161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4268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62" y="234952"/>
            <a:ext cx="9271879" cy="53022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78384"/>
            <a:ext cx="6172200" cy="458266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314364"/>
            <a:ext cx="3932237" cy="451070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542FAB-893A-4B60-A4BE-48326B7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6429" y="6498398"/>
            <a:ext cx="2743200" cy="365125"/>
          </a:xfrm>
        </p:spPr>
        <p:txBody>
          <a:bodyPr/>
          <a:lstStyle/>
          <a:p>
            <a:fld id="{B33FBB1A-A525-AF4D-8C8D-DF1E08EF2F8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EDB607-BC14-4357-9F0C-03D6128B459D}"/>
              </a:ext>
            </a:extLst>
          </p:cNvPr>
          <p:cNvSpPr txBox="1"/>
          <p:nvPr/>
        </p:nvSpPr>
        <p:spPr>
          <a:xfrm>
            <a:off x="199009" y="6510264"/>
            <a:ext cx="78619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kern="1200" dirty="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European Society of Paediatric Neonatal Intensive </a:t>
            </a:r>
            <a:r>
              <a:rPr lang="en-US" sz="1100" b="1" kern="1200">
                <a:solidFill>
                  <a:srgbClr val="5088C7"/>
                </a:solidFill>
                <a:latin typeface="+mn-lt"/>
                <a:ea typeface="+mn-ea"/>
                <a:cs typeface="+mn-cs"/>
              </a:rPr>
              <a:t>Care                                                          </a:t>
            </a:r>
            <a:endParaRPr lang="en-US" sz="1100" b="1" dirty="0">
              <a:solidFill>
                <a:srgbClr val="5088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65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-1" y="0"/>
            <a:ext cx="60236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l" defTabSz="914377" rtl="0" eaLnBrk="1" latinLnBrk="0" hangingPunct="1"/>
            <a:endParaRPr lang="en-US" sz="1351" dirty="0"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6023676" y="7750"/>
            <a:ext cx="6168325" cy="6858000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20913" y="1976036"/>
            <a:ext cx="4338235" cy="2363493"/>
          </a:xfrm>
        </p:spPr>
        <p:txBody>
          <a:bodyPr>
            <a:normAutofit/>
          </a:bodyPr>
          <a:lstStyle>
            <a:lvl1pPr>
              <a:lnSpc>
                <a:spcPts val="2700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7C6BC-625E-4285-A86A-54B11A29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 b="11833"/>
          <a:stretch/>
        </p:blipFill>
        <p:spPr>
          <a:xfrm>
            <a:off x="1" y="0"/>
            <a:ext cx="6023675" cy="68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3E4AC-57C8-4E43-937C-F1620AE15C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104395"/>
            <a:ext cx="12192000" cy="694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A168CB-4F1D-6B4E-99D5-C683EFBBD2DE}"/>
              </a:ext>
            </a:extLst>
          </p:cNvPr>
          <p:cNvSpPr/>
          <p:nvPr/>
        </p:nvSpPr>
        <p:spPr>
          <a:xfrm flipV="1">
            <a:off x="0" y="-1"/>
            <a:ext cx="12192000" cy="1139125"/>
          </a:xfrm>
          <a:prstGeom prst="rect">
            <a:avLst/>
          </a:prstGeom>
          <a:solidFill>
            <a:srgbClr val="508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417" y="182563"/>
            <a:ext cx="10515600" cy="77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7" r:id="rId8"/>
    <p:sldLayoutId id="2147483664" r:id="rId9"/>
    <p:sldLayoutId id="2147483683" r:id="rId10"/>
    <p:sldLayoutId id="2147483665" r:id="rId11"/>
    <p:sldLayoutId id="2147483667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DA0F-7F35-44E3-B4AD-42FB352A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497"/>
            <a:ext cx="9144000" cy="1001655"/>
          </a:xfrm>
        </p:spPr>
        <p:txBody>
          <a:bodyPr>
            <a:normAutofit/>
          </a:bodyPr>
          <a:lstStyle/>
          <a:p>
            <a:r>
              <a:rPr lang="en-US" sz="5400" b="1" dirty="0"/>
              <a:t>Blood Management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995D6-6AB1-464D-8FF7-1723D7625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059" y="2097248"/>
            <a:ext cx="11427203" cy="300116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err="1"/>
              <a:t>Haematological</a:t>
            </a:r>
            <a:r>
              <a:rPr lang="en-US" dirty="0"/>
              <a:t> complications are very frequent in PICU and associated high rates of morbimortality Blood Management is an emerging concern in critical care across a number of areas: transfusions, hemostasis, anticoagulation, thrombosis, </a:t>
            </a:r>
            <a:r>
              <a:rPr lang="en-US" dirty="0" err="1"/>
              <a:t>anaemia</a:t>
            </a:r>
            <a:r>
              <a:rPr lang="en-US" dirty="0"/>
              <a:t>, alternative treatments (such as iv iron), immunologic effects of transfused blood products, etc.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47F-E8B6-4D17-AA60-69C6E07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DA0F-7F35-44E3-B4AD-42FB352A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0385" y="75497"/>
            <a:ext cx="9144000" cy="1001655"/>
          </a:xfrm>
        </p:spPr>
        <p:txBody>
          <a:bodyPr>
            <a:normAutofit/>
          </a:bodyPr>
          <a:lstStyle/>
          <a:p>
            <a:r>
              <a:rPr lang="en-US" sz="5400" b="1" dirty="0"/>
              <a:t>Blood Management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995D6-6AB1-464D-8FF7-1723D7625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988" y="2775928"/>
            <a:ext cx="1881931" cy="1737350"/>
          </a:xfrm>
          <a:ln w="28575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1800" dirty="0"/>
              <a:t>Group meetings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3 virtual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66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47F-E8B6-4D17-AA60-69C6E07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FB8EF8-15A0-494F-98BB-CFD3E8684616}"/>
              </a:ext>
            </a:extLst>
          </p:cNvPr>
          <p:cNvSpPr txBox="1"/>
          <p:nvPr/>
        </p:nvSpPr>
        <p:spPr>
          <a:xfrm>
            <a:off x="4621027" y="1261256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2022-2023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C534C73-5EEB-4CD1-832E-0620919B955D}"/>
              </a:ext>
            </a:extLst>
          </p:cNvPr>
          <p:cNvSpPr txBox="1">
            <a:spLocks/>
          </p:cNvSpPr>
          <p:nvPr/>
        </p:nvSpPr>
        <p:spPr>
          <a:xfrm>
            <a:off x="3137482" y="2759148"/>
            <a:ext cx="4259116" cy="220713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dirty="0"/>
              <a:t>Project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European Pediatric Transfusion Practice in Pediatric Intensive Care Unit (E-PETRA)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more than 40 centers</a:t>
            </a:r>
            <a:endParaRPr lang="en-US" sz="9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AB3AAF-31E8-4AA7-AE3D-E2D938E90822}"/>
              </a:ext>
            </a:extLst>
          </p:cNvPr>
          <p:cNvSpPr txBox="1">
            <a:spLocks/>
          </p:cNvSpPr>
          <p:nvPr/>
        </p:nvSpPr>
        <p:spPr>
          <a:xfrm>
            <a:off x="8179266" y="2750759"/>
            <a:ext cx="3551340" cy="2349747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dirty="0"/>
              <a:t>Webinar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Patient Blood Management in PICU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Co-presented by 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ESPNIC BM Group and </a:t>
            </a:r>
            <a:r>
              <a:rPr lang="en-US" sz="1800" dirty="0" err="1"/>
              <a:t>Bloodnet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64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DA0F-7F35-44E3-B4AD-42FB352AC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497"/>
            <a:ext cx="9144000" cy="1001655"/>
          </a:xfrm>
        </p:spPr>
        <p:txBody>
          <a:bodyPr>
            <a:normAutofit/>
          </a:bodyPr>
          <a:lstStyle/>
          <a:p>
            <a:r>
              <a:rPr lang="en-US" sz="5400" b="1" dirty="0"/>
              <a:t>Blood Management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E47F-E8B6-4D17-AA60-69C6E07B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BB1A-A525-AF4D-8C8D-DF1E08EF2F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B6DD42-F5DC-454E-8109-9AFBE55059BF}"/>
              </a:ext>
            </a:extLst>
          </p:cNvPr>
          <p:cNvSpPr txBox="1"/>
          <p:nvPr/>
        </p:nvSpPr>
        <p:spPr>
          <a:xfrm>
            <a:off x="4271395" y="2195277"/>
            <a:ext cx="3649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Leads</a:t>
            </a:r>
            <a:endParaRPr lang="it-IT" sz="2400" dirty="0"/>
          </a:p>
          <a:p>
            <a:pPr algn="ctr"/>
            <a:endParaRPr lang="it-IT" sz="2400" dirty="0"/>
          </a:p>
          <a:p>
            <a:r>
              <a:rPr lang="it-IT" sz="2400" dirty="0"/>
              <a:t>Dr Laura </a:t>
            </a:r>
            <a:r>
              <a:rPr lang="it-IT" sz="2400" dirty="0" err="1"/>
              <a:t>Butragueño</a:t>
            </a:r>
            <a:endParaRPr lang="it-IT" sz="2400" dirty="0"/>
          </a:p>
          <a:p>
            <a:r>
              <a:rPr lang="it-IT" sz="2400" dirty="0"/>
              <a:t>laura_bl@hotmail.com</a:t>
            </a:r>
          </a:p>
          <a:p>
            <a:endParaRPr lang="it-IT" sz="2400" dirty="0"/>
          </a:p>
          <a:p>
            <a:r>
              <a:rPr lang="it-IT" sz="2400" dirty="0"/>
              <a:t>Dr Fabrizio Chiusolo </a:t>
            </a:r>
          </a:p>
          <a:p>
            <a:r>
              <a:rPr lang="it-IT" sz="2400" dirty="0"/>
              <a:t>fabrizio.chiusolo@opbg.net</a:t>
            </a:r>
          </a:p>
        </p:txBody>
      </p:sp>
    </p:spTree>
    <p:extLst>
      <p:ext uri="{BB962C8B-B14F-4D97-AF65-F5344CB8AC3E}">
        <p14:creationId xmlns:p14="http://schemas.microsoft.com/office/powerpoint/2010/main" val="179151386"/>
      </p:ext>
    </p:extLst>
  </p:cSld>
  <p:clrMapOvr>
    <a:masterClrMapping/>
  </p:clrMapOvr>
</p:sld>
</file>

<file path=ppt/theme/theme1.xml><?xml version="1.0" encoding="utf-8"?>
<a:theme xmlns:a="http://schemas.openxmlformats.org/drawingml/2006/main" name="ESPNIC%20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NIC%20Theme" id="{CFA6C672-3A21-4D7D-A258-BFE6F43B21B6}" vid="{5EA5CB3B-A6F0-4879-9437-5F2C7154D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34A8EF5EF8D14C8B7E85529656A49E" ma:contentTypeVersion="20" ma:contentTypeDescription="Create a new document." ma:contentTypeScope="" ma:versionID="f38371f9df7aba76f48c46a016baaa45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75a666ac-2dd7-4eab-bb26-6e47835aeffc" targetNamespace="http://schemas.microsoft.com/office/2006/metadata/properties" ma:root="true" ma:fieldsID="1111aa53ae154ff01afe97a320833363" ns1:_="" ns2:_="" ns3:_="">
    <xsd:import namespace="http://schemas.microsoft.com/sharepoint/v3"/>
    <xsd:import namespace="eb3f7de7-c935-4ca6-a12c-1f73773710ec"/>
    <xsd:import namespace="75a666ac-2dd7-4eab-bb26-6e47835aef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666ac-2dd7-4eab-bb26-6e47835aef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a666ac-2dd7-4eab-bb26-6e47835aeffc">
      <Terms xmlns="http://schemas.microsoft.com/office/infopath/2007/PartnerControls"/>
    </lcf76f155ced4ddcb4097134ff3c332f>
    <TaxCatchAll xmlns="eb3f7de7-c935-4ca6-a12c-1f73773710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DE1CC-8D6F-4ADB-9C99-9522F8463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75a666ac-2dd7-4eab-bb26-6e47835aef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01C177-FC61-443D-BE54-7DDC083B856E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5a666ac-2dd7-4eab-bb26-6e47835aeffc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86FD2A35-F132-4DC6-B557-CA4869CA1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ESPNIC Theme</Template>
  <TotalTime>4220</TotalTime>
  <Words>126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ESPNIC%20Theme</vt:lpstr>
      <vt:lpstr>Blood Management Group</vt:lpstr>
      <vt:lpstr>Blood Management Group</vt:lpstr>
      <vt:lpstr>Blood Management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Liliya Buyukliyska</dc:creator>
  <cp:lastModifiedBy>Chiusolo Fabrizio</cp:lastModifiedBy>
  <cp:revision>30</cp:revision>
  <dcterms:created xsi:type="dcterms:W3CDTF">2020-09-21T09:44:35Z</dcterms:created>
  <dcterms:modified xsi:type="dcterms:W3CDTF">2023-06-16T01:30:11Z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0x010100E534A8EF5EF8D14C8B7E85529656A49E</vt:lpwstr>
  </property>
</Properties>
</file>