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11"/>
  </p:notesMasterIdLst>
  <p:sldIdLst>
    <p:sldId id="261" r:id="rId5"/>
    <p:sldId id="275" r:id="rId6"/>
    <p:sldId id="263" r:id="rId7"/>
    <p:sldId id="276" r:id="rId8"/>
    <p:sldId id="277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C7"/>
    <a:srgbClr val="4B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B5084-4409-BFC9-D279-959569741460}" v="481" dt="2022-11-16T16:17:53.895"/>
    <p1510:client id="{4E124198-5EB2-1FD6-5BE4-F82B4F85BCE5}" v="372" dt="2023-01-30T09:29:23.218"/>
    <p1510:client id="{5F461024-C275-3AC3-588C-3139DD7D3078}" v="549" dt="2023-01-18T16:33:02.414"/>
    <p1510:client id="{6BB198DA-77AC-CF6C-697B-47E6C7DB3519}" v="640" dt="2022-09-21T15:10:23.243"/>
    <p1510:client id="{76CE25F6-4552-9F70-C402-75854169C757}" v="35" dt="2023-01-18T13:44:37.267"/>
    <p1510:client id="{A9BCAC0D-DDA3-4BCB-8DC5-F19A894AD6CA}" v="5" dt="2022-03-17T16:14:43.406"/>
    <p1510:client id="{D8C9C783-2427-09D2-EDBA-748552006331}" v="260" dt="2022-07-12T10:11:43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I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share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results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recently</a:t>
            </a:r>
            <a:r>
              <a:rPr lang="de-AT" dirty="0"/>
              <a:t> </a:t>
            </a:r>
            <a:r>
              <a:rPr lang="de-AT" dirty="0" err="1"/>
              <a:t>published</a:t>
            </a:r>
            <a:r>
              <a:rPr lang="de-AT" dirty="0"/>
              <a:t> CRRT </a:t>
            </a:r>
            <a:r>
              <a:rPr lang="de-AT" dirty="0" err="1"/>
              <a:t>survey</a:t>
            </a:r>
            <a:r>
              <a:rPr lang="de-AT" dirty="0"/>
              <a:t> </a:t>
            </a:r>
            <a:r>
              <a:rPr lang="de-AT" dirty="0" err="1"/>
              <a:t>regarding</a:t>
            </a:r>
            <a:r>
              <a:rPr lang="de-AT" dirty="0"/>
              <a:t> </a:t>
            </a:r>
            <a:r>
              <a:rPr lang="de-AT" dirty="0" err="1"/>
              <a:t>anticoagulation</a:t>
            </a:r>
            <a:r>
              <a:rPr lang="de-AT" dirty="0"/>
              <a:t>.</a:t>
            </a:r>
          </a:p>
          <a:p>
            <a:r>
              <a:rPr lang="de-AT" dirty="0"/>
              <a:t>I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thank</a:t>
            </a:r>
            <a:r>
              <a:rPr lang="de-AT" dirty="0"/>
              <a:t> all </a:t>
            </a:r>
            <a:r>
              <a:rPr lang="de-AT" dirty="0" err="1"/>
              <a:t>centers</a:t>
            </a:r>
            <a:r>
              <a:rPr lang="de-AT" dirty="0"/>
              <a:t>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partticipated</a:t>
            </a:r>
            <a:r>
              <a:rPr lang="de-AT" dirty="0"/>
              <a:t> at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survey</a:t>
            </a:r>
            <a:r>
              <a:rPr lang="de-AT" dirty="0"/>
              <a:t>, </a:t>
            </a:r>
            <a:r>
              <a:rPr lang="de-AT" dirty="0" err="1"/>
              <a:t>it</a:t>
            </a:r>
            <a:r>
              <a:rPr lang="de-AT" dirty="0"/>
              <a:t> was a </a:t>
            </a:r>
            <a:r>
              <a:rPr lang="de-AT" dirty="0" err="1"/>
              <a:t>great</a:t>
            </a:r>
            <a:r>
              <a:rPr lang="de-AT" dirty="0"/>
              <a:t> </a:t>
            </a:r>
            <a:r>
              <a:rPr lang="de-AT" dirty="0" err="1"/>
              <a:t>common</a:t>
            </a:r>
            <a:r>
              <a:rPr lang="de-AT" dirty="0"/>
              <a:t> </a:t>
            </a:r>
            <a:r>
              <a:rPr lang="de-AT" dirty="0" err="1"/>
              <a:t>effort</a:t>
            </a:r>
            <a:r>
              <a:rPr lang="de-AT" dirty="0"/>
              <a:t>. …</a:t>
            </a:r>
          </a:p>
          <a:p>
            <a:r>
              <a:rPr lang="de-AT" dirty="0"/>
              <a:t>This </a:t>
            </a:r>
            <a:r>
              <a:rPr lang="de-AT" dirty="0" err="1"/>
              <a:t>findings</a:t>
            </a:r>
            <a:r>
              <a:rPr lang="de-AT" dirty="0"/>
              <a:t> </a:t>
            </a:r>
            <a:r>
              <a:rPr lang="de-AT" dirty="0" err="1"/>
              <a:t>calls</a:t>
            </a:r>
            <a:r>
              <a:rPr lang="de-AT" baseline="0" dirty="0"/>
              <a:t> </a:t>
            </a:r>
            <a:r>
              <a:rPr lang="de-AT" baseline="0" dirty="0" err="1"/>
              <a:t>for</a:t>
            </a:r>
            <a:r>
              <a:rPr lang="de-AT" baseline="0" dirty="0"/>
              <a:t> a </a:t>
            </a:r>
            <a:r>
              <a:rPr lang="de-AT" baseline="0" dirty="0" err="1"/>
              <a:t>concentrated</a:t>
            </a:r>
            <a:r>
              <a:rPr lang="de-AT" baseline="0" dirty="0"/>
              <a:t> </a:t>
            </a:r>
            <a:r>
              <a:rPr lang="de-AT" baseline="0" dirty="0" err="1"/>
              <a:t>effort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pediatric</a:t>
            </a:r>
            <a:r>
              <a:rPr lang="de-AT" baseline="0" dirty="0"/>
              <a:t> </a:t>
            </a:r>
            <a:r>
              <a:rPr lang="de-AT" baseline="0" dirty="0" err="1"/>
              <a:t>critical</a:t>
            </a:r>
            <a:r>
              <a:rPr lang="de-AT" baseline="0" dirty="0"/>
              <a:t> care &amp; </a:t>
            </a:r>
            <a:r>
              <a:rPr lang="de-AT" baseline="0" dirty="0" err="1"/>
              <a:t>neprhology</a:t>
            </a:r>
            <a:r>
              <a:rPr lang="de-AT" baseline="0" dirty="0"/>
              <a:t> </a:t>
            </a:r>
            <a:r>
              <a:rPr lang="de-AT" baseline="0" dirty="0" err="1"/>
              <a:t>commmunities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promote CRRT </a:t>
            </a:r>
            <a:r>
              <a:rPr lang="de-AT" baseline="0" dirty="0" err="1"/>
              <a:t>education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training</a:t>
            </a:r>
            <a:r>
              <a:rPr lang="de-AT" baseline="0" dirty="0"/>
              <a:t>, </a:t>
            </a:r>
            <a:r>
              <a:rPr lang="de-AT" baseline="0" dirty="0" err="1"/>
              <a:t>research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guidelines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reduce</a:t>
            </a:r>
            <a:r>
              <a:rPr lang="de-AT" baseline="0" dirty="0"/>
              <a:t> </a:t>
            </a:r>
            <a:r>
              <a:rPr lang="de-AT" baseline="0" dirty="0" err="1"/>
              <a:t>variation</a:t>
            </a:r>
            <a:r>
              <a:rPr lang="de-AT" baseline="0" dirty="0"/>
              <a:t> in </a:t>
            </a:r>
            <a:r>
              <a:rPr lang="de-AT" baseline="0" dirty="0" err="1"/>
              <a:t>pratice</a:t>
            </a:r>
            <a:r>
              <a:rPr lang="de-AT" baseline="0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944AD-D3D1-4490-B5DF-401B70C8F10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bout:blank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vent Title Slide">
    <p:bg>
      <p:bgPr>
        <a:solidFill>
          <a:srgbClr val="4B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A88098-F720-4640-8E33-39E5A62A063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2767A0-2067-4020-B8B6-4008F5428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1999" cy="6864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B84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56842" y="6433319"/>
            <a:ext cx="11878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200" dirty="0">
                <a:solidFill>
                  <a:srgbClr val="4B84C6"/>
                </a:solidFill>
                <a:latin typeface="+mn-lt"/>
                <a:ea typeface="+mn-ea"/>
                <a:cs typeface="+mn-cs"/>
              </a:rPr>
              <a:t>European Society of Paediatric and Neonatal Intensive Care Webinar                                                          </a:t>
            </a:r>
            <a:endParaRPr lang="en-US" sz="1600" b="1" dirty="0">
              <a:solidFill>
                <a:srgbClr val="4B84C6"/>
              </a:solidFill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9503968-D1C9-4D14-BDCB-320F631123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8" y="86127"/>
            <a:ext cx="1800720" cy="10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48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C8614B-A5F6-45FF-B839-56FB1C45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28" y="160578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6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38C844A-AE01-437F-B1D2-6F14EDC2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28" y="160578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400" rtl="0" eaLnBrk="1" latinLnBrk="0" hangingPunct="1"/>
            <a:endParaRPr lang="en-US" sz="1350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5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2" y="1976034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0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400" rtl="0" eaLnBrk="1" latinLnBrk="0" hangingPunct="1"/>
            <a:endParaRPr lang="en-US" sz="1350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5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2" y="1976034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0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400" rtl="0" eaLnBrk="1" latinLnBrk="0" hangingPunct="1"/>
            <a:endParaRPr lang="en-US" sz="1350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5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2" y="1976034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0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5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2" y="1976034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005" y="5332717"/>
            <a:ext cx="6032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ESPNIC Administrative Office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c/o Kenes International Organizers of Congresses S.A</a:t>
            </a:r>
          </a:p>
          <a:p>
            <a:r>
              <a:rPr lang="en-U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7, Rue Francois-Versonnex, 1207 Geneva, Switzerland</a:t>
            </a:r>
          </a:p>
          <a:p>
            <a:r>
              <a:rPr lang="is-IS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Tel:  +41 22 906 9178        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Fax: +41 22 732 2607</a:t>
            </a: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info@espnic-online.org</a:t>
            </a:r>
            <a:endParaRPr lang="en-US" sz="1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cs-CZ" sz="1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Website: espnic-online.org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005" y="6554722"/>
            <a:ext cx="6131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05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ESPNIC European Society of Paediatric and Neonatal Intensive Care © All rights reserved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287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7E9CB-1914-43CD-AF47-A2DD9068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5" y="4196843"/>
            <a:ext cx="1642152" cy="9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ACC87-8C05-4CEA-BF70-45E4BDFA51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658415"/>
            <a:ext cx="12192000" cy="119958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42656" y="1"/>
            <a:ext cx="10049343" cy="565841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26FA3-B7AF-4B12-BC80-241C66BBD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538" y="2435382"/>
            <a:ext cx="7820543" cy="1280956"/>
          </a:xfrm>
        </p:spPr>
        <p:txBody>
          <a:bodyPr>
            <a:normAutofit/>
          </a:bodyPr>
          <a:lstStyle>
            <a:lvl1pPr>
              <a:buNone/>
              <a:defRPr sz="4400" b="1">
                <a:solidFill>
                  <a:srgbClr val="4B84C6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Presentation Title </a:t>
            </a:r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39B86A-DF5D-4517-ADCC-697CB5ADC5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5703682"/>
            <a:ext cx="1939667" cy="110905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E8A9A11-0AF5-42F3-B19F-5523A9614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38" y="3719246"/>
            <a:ext cx="7820543" cy="1280956"/>
          </a:xfrm>
        </p:spPr>
        <p:txBody>
          <a:bodyPr>
            <a:normAutofit/>
          </a:bodyPr>
          <a:lstStyle>
            <a:lvl1pPr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Presenter name and affiliations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345A-531D-42BF-9901-A1ED33B42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Faculty Disclosure</a:t>
            </a:r>
            <a:endParaRPr lang="en-NL" dirty="0"/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AACBB30B-96AB-4079-9B9C-D4548E539F3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534198"/>
              </p:ext>
            </p:extLst>
          </p:nvPr>
        </p:nvGraphicFramePr>
        <p:xfrm>
          <a:off x="509258" y="2989483"/>
          <a:ext cx="10173830" cy="2876739"/>
        </p:xfrm>
        <a:graphic>
          <a:graphicData uri="http://schemas.openxmlformats.org/drawingml/2006/table">
            <a:tbl>
              <a:tblPr/>
              <a:tblGrid>
                <a:gridCol w="247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63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Company Name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Honoraria/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Expenses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Funded Research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Royalties/ Patent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Stock Options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Employee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Other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(please specify)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142CA5-BF34-48D2-B2BE-861537F64C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0099553"/>
              </p:ext>
            </p:extLst>
          </p:nvPr>
        </p:nvGraphicFramePr>
        <p:xfrm>
          <a:off x="509258" y="1484752"/>
          <a:ext cx="5036716" cy="954556"/>
        </p:xfrm>
        <a:graphic>
          <a:graphicData uri="http://schemas.openxmlformats.org/drawingml/2006/table">
            <a:tbl>
              <a:tblPr/>
              <a:tblGrid>
                <a:gridCol w="49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0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345A-531D-42BF-9901-A1ED33B42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Faculty Disclosure</a:t>
            </a:r>
            <a:endParaRPr lang="en-NL" dirty="0"/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AACBB30B-96AB-4079-9B9C-D4548E539F3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534198"/>
              </p:ext>
            </p:extLst>
          </p:nvPr>
        </p:nvGraphicFramePr>
        <p:xfrm>
          <a:off x="509258" y="2989483"/>
          <a:ext cx="10173830" cy="2876739"/>
        </p:xfrm>
        <a:graphic>
          <a:graphicData uri="http://schemas.openxmlformats.org/drawingml/2006/table">
            <a:tbl>
              <a:tblPr/>
              <a:tblGrid>
                <a:gridCol w="247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63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Company Name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Honoraria/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Expenses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Funded Research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Royalties/ Patent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Stock Options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Employee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Other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(please specify)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142CA5-BF34-48D2-B2BE-861537F64C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0099553"/>
              </p:ext>
            </p:extLst>
          </p:nvPr>
        </p:nvGraphicFramePr>
        <p:xfrm>
          <a:off x="509258" y="1484752"/>
          <a:ext cx="5036716" cy="954556"/>
        </p:xfrm>
        <a:graphic>
          <a:graphicData uri="http://schemas.openxmlformats.org/drawingml/2006/table">
            <a:tbl>
              <a:tblPr/>
              <a:tblGrid>
                <a:gridCol w="49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345A-531D-42BF-9901-A1ED33B42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Faculty Disclosure</a:t>
            </a:r>
            <a:endParaRPr lang="en-NL" dirty="0"/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AACBB30B-96AB-4079-9B9C-D4548E539F3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4534198"/>
              </p:ext>
            </p:extLst>
          </p:nvPr>
        </p:nvGraphicFramePr>
        <p:xfrm>
          <a:off x="509258" y="2989483"/>
          <a:ext cx="10173830" cy="2876739"/>
        </p:xfrm>
        <a:graphic>
          <a:graphicData uri="http://schemas.openxmlformats.org/drawingml/2006/table">
            <a:tbl>
              <a:tblPr/>
              <a:tblGrid>
                <a:gridCol w="247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63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8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Company Name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Honoraria/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Expenses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Funded Research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Royalties/ Patent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Stock Options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Employee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Other 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+mn-lt"/>
                          <a:ea typeface="Calibri"/>
                          <a:cs typeface="Arial"/>
                        </a:rPr>
                        <a:t>(please specify)</a:t>
                      </a:r>
                      <a:endParaRPr lang="en-US" sz="1200" b="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+mn-lt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+mn-lt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142CA5-BF34-48D2-B2BE-861537F64C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0099553"/>
              </p:ext>
            </p:extLst>
          </p:nvPr>
        </p:nvGraphicFramePr>
        <p:xfrm>
          <a:off x="509258" y="1484752"/>
          <a:ext cx="5036716" cy="954556"/>
        </p:xfrm>
        <a:graphic>
          <a:graphicData uri="http://schemas.openxmlformats.org/drawingml/2006/table">
            <a:tbl>
              <a:tblPr/>
              <a:tblGrid>
                <a:gridCol w="49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0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6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3FAB1DB-5BEE-47A4-9959-3356EB3D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28" y="160578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6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6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98A9A01-1D9F-49F3-87F7-CAE4D1CE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28" y="160578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6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D831FA2-034F-46A7-AD5D-799FA9E2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28" y="160578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5DE921-EF8D-4A4C-894A-57862AB49B82}"/>
              </a:ext>
            </a:extLst>
          </p:cNvPr>
          <p:cNvSpPr/>
          <p:nvPr userDrawn="1"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F0B77-0381-4F8C-8E5B-1A4E6B623BC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" y="227910"/>
            <a:ext cx="1195057" cy="6833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3628" y="160578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5CAEF-073A-497E-866C-E02CF5675512}"/>
              </a:ext>
            </a:extLst>
          </p:cNvPr>
          <p:cNvSpPr txBox="1"/>
          <p:nvPr userDrawn="1"/>
        </p:nvSpPr>
        <p:spPr>
          <a:xfrm>
            <a:off x="199010" y="6510263"/>
            <a:ext cx="7861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and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4" r:id="rId2"/>
    <p:sldLayoutId id="2147483687" r:id="rId3"/>
    <p:sldLayoutId id="2147483686" r:id="rId4"/>
    <p:sldLayoutId id="2147483685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64" r:id="rId12"/>
    <p:sldLayoutId id="2147483683" r:id="rId13"/>
    <p:sldLayoutId id="2147483665" r:id="rId14"/>
    <p:sldLayoutId id="2147483667" r:id="rId15"/>
    <p:sldLayoutId id="2147483682" r:id="rId16"/>
    <p:sldLayoutId id="214748368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E9CDCC-A47D-4A82-A4A2-4E531184F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538" y="1604872"/>
            <a:ext cx="11266042" cy="1280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dirty="0"/>
              <a:t>Critical Care Nephrology Section 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35E78-F3DA-41E0-917F-4A571FE079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9470" y="3177961"/>
            <a:ext cx="7908177" cy="1662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dirty="0"/>
              <a:t>Activity report 2022-2023:  </a:t>
            </a:r>
          </a:p>
          <a:p>
            <a:pPr algn="ctr"/>
            <a:endParaRPr lang="en-US" dirty="0"/>
          </a:p>
          <a:p>
            <a:pPr algn="ctr"/>
            <a:r>
              <a:rPr lang="en-GB" dirty="0">
                <a:ea typeface="+mj-lt"/>
                <a:cs typeface="+mj-lt"/>
              </a:rPr>
              <a:t> </a:t>
            </a:r>
            <a:r>
              <a:rPr lang="en-GB" b="0" dirty="0" err="1">
                <a:ea typeface="+mj-lt"/>
                <a:cs typeface="+mj-lt"/>
              </a:rPr>
              <a:t>Demet</a:t>
            </a:r>
            <a:r>
              <a:rPr lang="en-GB" b="0" dirty="0">
                <a:ea typeface="+mj-lt"/>
                <a:cs typeface="+mj-lt"/>
              </a:rPr>
              <a:t> </a:t>
            </a:r>
            <a:r>
              <a:rPr lang="en-GB" b="0" dirty="0" err="1">
                <a:ea typeface="+mj-lt"/>
                <a:cs typeface="+mj-lt"/>
              </a:rPr>
              <a:t>Demikol</a:t>
            </a:r>
            <a:r>
              <a:rPr lang="en-GB" b="0" dirty="0">
                <a:ea typeface="+mj-lt"/>
                <a:cs typeface="+mj-lt"/>
              </a:rPr>
              <a:t> &amp; Gérard Cortina </a:t>
            </a:r>
          </a:p>
          <a:p>
            <a:pPr algn="ctr">
              <a:lnSpc>
                <a:spcPct val="120000"/>
              </a:lnSpc>
            </a:pPr>
            <a:endParaRPr lang="en-GB" b="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98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9A53601-8B62-4B9D-B24D-5C88100C4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668" t="20181" r="41432" b="8779"/>
          <a:stretch/>
        </p:blipFill>
        <p:spPr>
          <a:xfrm>
            <a:off x="399011" y="1281882"/>
            <a:ext cx="4745997" cy="48752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EBC7B6-CBFD-419A-B1CC-2F90E4FD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712" y="1281882"/>
            <a:ext cx="6616931" cy="10136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Continuous Kidney Replacement Therapy Practices in Pediatric Intensive Care Units Across Europe</a:t>
            </a:r>
            <a:br>
              <a:rPr lang="de-AT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Daverio</a:t>
            </a:r>
            <a:r>
              <a:rPr lang="de-DE" sz="1400" dirty="0">
                <a:solidFill>
                  <a:schemeClr val="tx1"/>
                </a:solidFill>
              </a:rPr>
              <a:t> M, Cortina G, Jones A, Ricci Z, </a:t>
            </a:r>
            <a:r>
              <a:rPr lang="de-DE" sz="1400" dirty="0" err="1">
                <a:solidFill>
                  <a:schemeClr val="tx1"/>
                </a:solidFill>
              </a:rPr>
              <a:t>Demirkol</a:t>
            </a:r>
            <a:r>
              <a:rPr lang="de-DE" sz="1400" dirty="0">
                <a:solidFill>
                  <a:schemeClr val="tx1"/>
                </a:solidFill>
              </a:rPr>
              <a:t> D, </a:t>
            </a:r>
            <a:r>
              <a:rPr lang="de-DE" sz="1400" dirty="0" err="1">
                <a:solidFill>
                  <a:schemeClr val="tx1"/>
                </a:solidFill>
              </a:rPr>
              <a:t>Raymakers</a:t>
            </a:r>
            <a:r>
              <a:rPr lang="de-DE" sz="1400" dirty="0">
                <a:solidFill>
                  <a:schemeClr val="tx1"/>
                </a:solidFill>
              </a:rPr>
              <a:t>-Janssen P, Lion F, Camilo C, Stojanovic V, </a:t>
            </a:r>
            <a:r>
              <a:rPr lang="de-DE" sz="1400" dirty="0" err="1">
                <a:solidFill>
                  <a:schemeClr val="tx1"/>
                </a:solidFill>
              </a:rPr>
              <a:t>Grazioli</a:t>
            </a:r>
            <a:r>
              <a:rPr lang="de-DE" sz="1400" dirty="0">
                <a:solidFill>
                  <a:schemeClr val="tx1"/>
                </a:solidFill>
              </a:rPr>
              <a:t> S, </a:t>
            </a:r>
            <a:r>
              <a:rPr lang="de-DE" sz="1400" dirty="0" err="1">
                <a:solidFill>
                  <a:schemeClr val="tx1"/>
                </a:solidFill>
              </a:rPr>
              <a:t>Zaoral</a:t>
            </a:r>
            <a:r>
              <a:rPr lang="de-DE" sz="1400" dirty="0">
                <a:solidFill>
                  <a:schemeClr val="tx1"/>
                </a:solidFill>
              </a:rPr>
              <a:t> T, </a:t>
            </a:r>
            <a:r>
              <a:rPr lang="de-DE" sz="1400" dirty="0" err="1">
                <a:solidFill>
                  <a:schemeClr val="tx1"/>
                </a:solidFill>
              </a:rPr>
              <a:t>Masjosthusmann</a:t>
            </a:r>
            <a:r>
              <a:rPr lang="de-DE" sz="1400" dirty="0">
                <a:solidFill>
                  <a:schemeClr val="tx1"/>
                </a:solidFill>
              </a:rPr>
              <a:t> K, </a:t>
            </a:r>
            <a:r>
              <a:rPr lang="de-DE" sz="1400" dirty="0" err="1">
                <a:solidFill>
                  <a:schemeClr val="tx1"/>
                </a:solidFill>
              </a:rPr>
              <a:t>Vankessel</a:t>
            </a:r>
            <a:r>
              <a:rPr lang="de-DE" sz="1400" dirty="0">
                <a:solidFill>
                  <a:schemeClr val="tx1"/>
                </a:solidFill>
              </a:rPr>
              <a:t> I, Deep A; Critical Care </a:t>
            </a:r>
            <a:r>
              <a:rPr lang="de-DE" sz="1400" dirty="0" err="1">
                <a:solidFill>
                  <a:schemeClr val="tx1"/>
                </a:solidFill>
              </a:rPr>
              <a:t>Nephrology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Section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European Society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Paediatric</a:t>
            </a:r>
            <a:r>
              <a:rPr lang="de-DE" sz="1400" dirty="0">
                <a:solidFill>
                  <a:schemeClr val="tx1"/>
                </a:solidFill>
              </a:rPr>
              <a:t> and Neonatal Intensive Care. JAMA </a:t>
            </a:r>
            <a:r>
              <a:rPr lang="de-DE" sz="1400" dirty="0" err="1">
                <a:solidFill>
                  <a:schemeClr val="tx1"/>
                </a:solidFill>
              </a:rPr>
              <a:t>Netw</a:t>
            </a:r>
            <a:r>
              <a:rPr lang="de-DE" sz="1400" dirty="0">
                <a:solidFill>
                  <a:schemeClr val="tx1"/>
                </a:solidFill>
              </a:rPr>
              <a:t> Open. 2022 </a:t>
            </a:r>
            <a:r>
              <a:rPr lang="de-DE" sz="1400" dirty="0" err="1">
                <a:solidFill>
                  <a:schemeClr val="tx1"/>
                </a:solidFill>
              </a:rPr>
              <a:t>Dec</a:t>
            </a:r>
            <a:r>
              <a:rPr lang="de-DE" sz="1400" dirty="0">
                <a:solidFill>
                  <a:schemeClr val="tx1"/>
                </a:solidFill>
              </a:rPr>
              <a:t> 1;5(12):e2246901</a:t>
            </a:r>
            <a:endParaRPr lang="de-AT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64507-4461-42E9-AE09-6A2D7658B3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1" t="51564" r="50000" b="26588"/>
          <a:stretch/>
        </p:blipFill>
        <p:spPr>
          <a:xfrm>
            <a:off x="7644172" y="2598584"/>
            <a:ext cx="2619666" cy="7217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400800" y="371952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1600" dirty="0">
                <a:latin typeface="+mj-lt"/>
              </a:rPr>
              <a:t>161 </a:t>
            </a:r>
            <a:r>
              <a:rPr lang="de-AT" sz="1600" dirty="0" err="1">
                <a:latin typeface="+mj-lt"/>
              </a:rPr>
              <a:t>responses</a:t>
            </a:r>
            <a:r>
              <a:rPr lang="de-AT" sz="1600" dirty="0">
                <a:latin typeface="+mj-lt"/>
              </a:rPr>
              <a:t> </a:t>
            </a:r>
            <a:r>
              <a:rPr lang="de-AT" sz="1600" dirty="0" err="1">
                <a:latin typeface="+mj-lt"/>
              </a:rPr>
              <a:t>from</a:t>
            </a:r>
            <a:r>
              <a:rPr lang="de-AT" sz="1600" dirty="0">
                <a:latin typeface="+mj-lt"/>
              </a:rPr>
              <a:t> 20 </a:t>
            </a:r>
            <a:r>
              <a:rPr lang="tr-TR" sz="1600" dirty="0">
                <a:latin typeface="+mj-lt"/>
              </a:rPr>
              <a:t>E</a:t>
            </a:r>
            <a:r>
              <a:rPr lang="de-AT" sz="1600" dirty="0" err="1">
                <a:latin typeface="+mj-lt"/>
              </a:rPr>
              <a:t>uropean</a:t>
            </a:r>
            <a:r>
              <a:rPr lang="de-AT" sz="1600" dirty="0">
                <a:latin typeface="+mj-lt"/>
              </a:rPr>
              <a:t> countries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AT" sz="1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AT" sz="1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1600" dirty="0">
                <a:latin typeface="+mj-lt"/>
              </a:rPr>
              <a:t>Response rate </a:t>
            </a:r>
            <a:r>
              <a:rPr lang="de-AT" sz="1600" dirty="0" err="1">
                <a:latin typeface="+mj-lt"/>
              </a:rPr>
              <a:t>of</a:t>
            </a:r>
            <a:r>
              <a:rPr lang="de-AT" sz="1600" dirty="0">
                <a:latin typeface="+mj-lt"/>
              </a:rPr>
              <a:t> 76%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AT" sz="1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AT" sz="16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1600" dirty="0">
                <a:latin typeface="+mj-lt"/>
              </a:rPr>
              <a:t>The </a:t>
            </a:r>
            <a:r>
              <a:rPr lang="de-AT" sz="1600" dirty="0" err="1">
                <a:latin typeface="+mj-lt"/>
              </a:rPr>
              <a:t>survey</a:t>
            </a:r>
            <a:r>
              <a:rPr lang="de-AT" sz="1600" dirty="0">
                <a:latin typeface="+mj-lt"/>
              </a:rPr>
              <a:t> </a:t>
            </a:r>
            <a:r>
              <a:rPr lang="de-AT" sz="1600" dirty="0" err="1">
                <a:latin typeface="+mj-lt"/>
              </a:rPr>
              <a:t>found</a:t>
            </a:r>
            <a:r>
              <a:rPr lang="de-AT" sz="1600" dirty="0">
                <a:latin typeface="+mj-lt"/>
              </a:rPr>
              <a:t> a </a:t>
            </a:r>
            <a:r>
              <a:rPr lang="de-AT" sz="1600" dirty="0" err="1">
                <a:latin typeface="+mj-lt"/>
              </a:rPr>
              <a:t>wide</a:t>
            </a:r>
            <a:r>
              <a:rPr lang="de-AT" sz="1600" dirty="0">
                <a:latin typeface="+mj-lt"/>
              </a:rPr>
              <a:t> </a:t>
            </a:r>
            <a:r>
              <a:rPr lang="de-AT" sz="1600" dirty="0" err="1">
                <a:latin typeface="+mj-lt"/>
              </a:rPr>
              <a:t>variation</a:t>
            </a:r>
            <a:r>
              <a:rPr lang="de-AT" sz="1600" dirty="0">
                <a:latin typeface="+mj-lt"/>
              </a:rPr>
              <a:t> in CKRT </a:t>
            </a:r>
            <a:r>
              <a:rPr lang="de-AT" sz="1600" dirty="0" err="1">
                <a:latin typeface="+mj-lt"/>
              </a:rPr>
              <a:t>practice</a:t>
            </a:r>
            <a:r>
              <a:rPr lang="de-AT" sz="1600" dirty="0">
                <a:latin typeface="+mj-lt"/>
              </a:rPr>
              <a:t> in European </a:t>
            </a:r>
            <a:r>
              <a:rPr lang="de-AT" sz="1600" dirty="0" err="1">
                <a:latin typeface="+mj-lt"/>
              </a:rPr>
              <a:t>PICU´s</a:t>
            </a:r>
            <a:r>
              <a:rPr lang="de-AT" sz="1600" dirty="0">
                <a:latin typeface="+mj-lt"/>
              </a:rPr>
              <a:t> </a:t>
            </a:r>
            <a:endParaRPr lang="de-DE" sz="1600" dirty="0">
              <a:latin typeface="+mj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E98F3DA-0A02-4B16-8A5A-C6816A2F0D12}"/>
              </a:ext>
            </a:extLst>
          </p:cNvPr>
          <p:cNvSpPr txBox="1">
            <a:spLocks/>
          </p:cNvSpPr>
          <p:nvPr/>
        </p:nvSpPr>
        <p:spPr>
          <a:xfrm>
            <a:off x="3526878" y="182900"/>
            <a:ext cx="6365267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Research activities 2022-2023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21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301144" y="1590814"/>
            <a:ext cx="540969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Citrate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anticoagulation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pediatric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CRRT - 1 : </a:t>
            </a:r>
          </a:p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26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January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2023 </a:t>
            </a:r>
          </a:p>
          <a:p>
            <a:pPr marL="0" indent="0" algn="ctr">
              <a:buNone/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Moderators: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Akash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Deep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&amp; Demet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Demirkol</a:t>
            </a: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Speakers: Gérard Cortina &amp;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Ashita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Tolwani</a:t>
            </a: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registrations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: 700</a:t>
            </a:r>
          </a:p>
          <a:p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Attendees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: 214 (31%)</a:t>
            </a:r>
          </a:p>
          <a:p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countries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represented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: 62</a:t>
            </a:r>
          </a:p>
          <a:p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5710844" y="1590814"/>
            <a:ext cx="636754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Citrate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anticoagulation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pediatric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CRRT - 2 : </a:t>
            </a:r>
          </a:p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23 March 2023 </a:t>
            </a: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Moderators: Gérard Cortina &amp;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Paulien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Raymakers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-Janssen 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Speakers: Demet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Demirkol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Zaccaria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Ricci </a:t>
            </a:r>
          </a:p>
          <a:p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registrations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: 479</a:t>
            </a:r>
          </a:p>
          <a:p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Attendees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: 140 (29%)</a:t>
            </a:r>
          </a:p>
          <a:p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countries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represented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: 42</a:t>
            </a: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5FE6C-33B3-4FC2-8015-AB26F7A7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03876" y="152724"/>
            <a:ext cx="8962095" cy="773999"/>
          </a:xfrm>
        </p:spPr>
        <p:txBody>
          <a:bodyPr>
            <a:normAutofit fontScale="90000"/>
          </a:bodyPr>
          <a:lstStyle/>
          <a:p>
            <a:pPr algn="ctr"/>
            <a:br>
              <a:rPr lang="de-AT" dirty="0"/>
            </a:br>
            <a:r>
              <a:rPr lang="de-AT" sz="2700" dirty="0"/>
              <a:t>Educational </a:t>
            </a:r>
            <a:r>
              <a:rPr lang="de-AT" sz="2700" dirty="0" err="1"/>
              <a:t>Activities</a:t>
            </a:r>
            <a:r>
              <a:rPr lang="de-AT" sz="2700" dirty="0"/>
              <a:t> 2022-2023</a:t>
            </a:r>
            <a:br>
              <a:rPr lang="de-AT" sz="2700" dirty="0"/>
            </a:br>
            <a:r>
              <a:rPr lang="de-AT" sz="2700" dirty="0"/>
              <a:t>Part 1 – Citrate </a:t>
            </a:r>
            <a:r>
              <a:rPr lang="de-AT" sz="2700" dirty="0" err="1"/>
              <a:t>anticoagulation</a:t>
            </a:r>
            <a:r>
              <a:rPr lang="de-AT" sz="2700" dirty="0"/>
              <a:t> in </a:t>
            </a:r>
            <a:r>
              <a:rPr lang="de-AT" sz="2700" dirty="0" err="1"/>
              <a:t>pediatric</a:t>
            </a:r>
            <a:r>
              <a:rPr lang="de-AT" sz="2700" dirty="0"/>
              <a:t> CRRT 1 &amp; 2</a:t>
            </a:r>
            <a:br>
              <a:rPr lang="de-AT" sz="2700" dirty="0"/>
            </a:br>
            <a:endParaRPr lang="de-DE" sz="2700" dirty="0"/>
          </a:p>
        </p:txBody>
      </p:sp>
    </p:spTree>
    <p:extLst>
      <p:ext uri="{BB962C8B-B14F-4D97-AF65-F5344CB8AC3E}">
        <p14:creationId xmlns:p14="http://schemas.microsoft.com/office/powerpoint/2010/main" val="354027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301336" y="1590814"/>
            <a:ext cx="558873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Case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- 1: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difficult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anticoagulation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scenarios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22 November 2022 </a:t>
            </a:r>
          </a:p>
          <a:p>
            <a:pPr marL="0" indent="0" algn="ctr">
              <a:buNone/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Moderators: Demet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Demirkol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Lectures: Gérard Cortina &amp;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Genco Gencay</a:t>
            </a:r>
            <a:endParaRPr lang="de-AT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registrations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: 50</a:t>
            </a:r>
          </a:p>
          <a:p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Attendees</a:t>
            </a:r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: 25 (50%)</a:t>
            </a:r>
          </a:p>
          <a:p>
            <a:pPr marL="0" indent="0">
              <a:buNone/>
            </a:pP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6301933" y="1591819"/>
            <a:ext cx="53076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Case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- 2 : Drug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pharmacokinetics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pharmacodynamics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during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CRRT</a:t>
            </a:r>
          </a:p>
          <a:p>
            <a:pPr marL="0" indent="0" algn="ctr">
              <a:buNone/>
            </a:pP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de-AT" sz="1600" b="1" i="1" u="sng" dirty="0" err="1">
                <a:latin typeface="Verdana" panose="020B0604030504040204" pitchFamily="34" charset="0"/>
                <a:ea typeface="Verdana" panose="020B0604030504040204" pitchFamily="34" charset="0"/>
              </a:rPr>
              <a:t>February</a:t>
            </a:r>
            <a:r>
              <a:rPr lang="de-AT" sz="1600" b="1" i="1" u="sng" dirty="0">
                <a:latin typeface="Verdana" panose="020B0604030504040204" pitchFamily="34" charset="0"/>
                <a:ea typeface="Verdana" panose="020B0604030504040204" pitchFamily="34" charset="0"/>
              </a:rPr>
              <a:t> 2023 </a:t>
            </a: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Moderators: Gerard Cortina &amp; Demet </a:t>
            </a:r>
            <a:r>
              <a:rPr lang="de-AT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Demirkol</a:t>
            </a: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1600" dirty="0">
                <a:latin typeface="Verdana" panose="020B0604030504040204" pitchFamily="34" charset="0"/>
                <a:ea typeface="Verdana" panose="020B0604030504040204" pitchFamily="34" charset="0"/>
              </a:rPr>
              <a:t>Speakers: 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María José Santiago Lozano, Sarah Nicole Fernández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Lafever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 and Laura Butragueño </a:t>
            </a:r>
            <a:r>
              <a:rPr lang="de-DE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Laiseca</a:t>
            </a:r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tr-T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registrations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45</a:t>
            </a:r>
          </a:p>
          <a:p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tr-TR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Attendees</a:t>
            </a:r>
            <a:r>
              <a:rPr lang="tr-TR" sz="1600" dirty="0">
                <a:latin typeface="Verdana" panose="020B0604030504040204" pitchFamily="34" charset="0"/>
                <a:ea typeface="Verdana" panose="020B0604030504040204" pitchFamily="34" charset="0"/>
              </a:rPr>
              <a:t>: 20 (44%)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5FE6C-33B3-4FC2-8015-AB26F7A7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03876" y="152724"/>
            <a:ext cx="8962095" cy="77399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Section</a:t>
            </a:r>
            <a:r>
              <a:rPr lang="tr-TR" dirty="0"/>
              <a:t> </a:t>
            </a:r>
            <a:r>
              <a:rPr lang="de-AT" sz="3100" dirty="0"/>
              <a:t>Educational </a:t>
            </a:r>
            <a:r>
              <a:rPr lang="de-AT" sz="3100" dirty="0" err="1"/>
              <a:t>Activities</a:t>
            </a:r>
            <a:r>
              <a:rPr lang="de-AT" sz="3100" dirty="0"/>
              <a:t> 2022-2023</a:t>
            </a:r>
            <a:br>
              <a:rPr lang="de-AT" sz="3100" dirty="0"/>
            </a:br>
            <a:r>
              <a:rPr lang="de-AT" sz="3100" dirty="0"/>
              <a:t>Part 2 – Case </a:t>
            </a:r>
            <a:r>
              <a:rPr lang="de-AT" sz="3100" dirty="0" err="1"/>
              <a:t>discussion</a:t>
            </a:r>
            <a:r>
              <a:rPr lang="de-AT" sz="3100" dirty="0"/>
              <a:t> CRRT 1 &amp; 2</a:t>
            </a:r>
            <a:br>
              <a:rPr lang="de-AT" sz="3100" dirty="0"/>
            </a:br>
            <a:endParaRPr lang="de-DE" sz="3100" dirty="0"/>
          </a:p>
        </p:txBody>
      </p:sp>
    </p:spTree>
    <p:extLst>
      <p:ext uri="{BB962C8B-B14F-4D97-AF65-F5344CB8AC3E}">
        <p14:creationId xmlns:p14="http://schemas.microsoft.com/office/powerpoint/2010/main" val="158486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Webinar on Tandem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therapies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Part 1 &amp; 2 </a:t>
            </a:r>
          </a:p>
          <a:p>
            <a:endParaRPr lang="de-A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Case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meetings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section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members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>
                <a:latin typeface="Verdana" panose="020B0604030504040204" pitchFamily="34" charset="0"/>
                <a:ea typeface="Verdana" panose="020B0604030504040204" pitchFamily="34" charset="0"/>
              </a:rPr>
              <a:t>bimonthly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Research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project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pharmokokinetics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medications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during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CRRT </a:t>
            </a:r>
          </a:p>
          <a:p>
            <a:endParaRPr lang="de-A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de-AT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eport</a:t>
            </a:r>
            <a:r>
              <a:rPr lang="de-AT" sz="2000" dirty="0">
                <a:latin typeface="Verdana" panose="020B0604030504040204" pitchFamily="34" charset="0"/>
                <a:ea typeface="Verdana" panose="020B0604030504040204" pitchFamily="34" charset="0"/>
              </a:rPr>
              <a:t> Book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Difficult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CKRT </a:t>
            </a:r>
            <a:r>
              <a:rPr lang="tr-T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Cases</a:t>
            </a:r>
            <a:r>
              <a:rPr lang="tr-T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A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e-A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5FE6C-33B3-4FC2-8015-AB26F7A7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72355" y="227080"/>
            <a:ext cx="10515600" cy="773999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Future </a:t>
            </a:r>
            <a:r>
              <a:rPr lang="de-AT" dirty="0" err="1"/>
              <a:t>projects</a:t>
            </a:r>
            <a:r>
              <a:rPr lang="de-AT" dirty="0"/>
              <a:t>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39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02876" y="6564314"/>
            <a:ext cx="365125" cy="288925"/>
          </a:xfrm>
          <a:prstGeom prst="rect">
            <a:avLst/>
          </a:prstGeom>
        </p:spPr>
        <p:txBody>
          <a:bodyPr/>
          <a:lstStyle/>
          <a:p>
            <a:fld id="{B33FBB1A-A525-AF4D-8C8D-DF1E08EF2F8D}" type="slidenum">
              <a:rPr lang="en-US" dirty="0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8401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  <TaxCatchAll xmlns="eb3f7de7-c935-4ca6-a12c-1f73773710ec" xsi:nil="true"/>
    <lcf76f155ced4ddcb4097134ff3c332f xmlns="15de218f-b6fa-473e-a86a-7cc1cfafa8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DD643229AD747B8414BEB03870140" ma:contentTypeVersion="22" ma:contentTypeDescription="Create a new document." ma:contentTypeScope="" ma:versionID="83ef06c3d263f01a431fa413797a8d6e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15de218f-b6fa-473e-a86a-7cc1cfafa807" targetNamespace="http://schemas.microsoft.com/office/2006/metadata/properties" ma:root="true" ma:fieldsID="a6243022703bc82efd5a35baeb4ba9ca" ns1:_="" ns2:_="" ns3:_="">
    <xsd:import namespace="http://schemas.microsoft.com/sharepoint/v3"/>
    <xsd:import namespace="eb3f7de7-c935-4ca6-a12c-1f73773710ec"/>
    <xsd:import namespace="15de218f-b6fa-473e-a86a-7cc1cfafa80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de218f-b6fa-473e-a86a-7cc1cfafa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F5021-FC3E-498E-BE08-2628CDCB7225}">
  <ds:schemaRefs>
    <ds:schemaRef ds:uri="http://schemas.microsoft.com/sharepoint/v3"/>
    <ds:schemaRef ds:uri="http://purl.org/dc/terms/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15de218f-b6fa-473e-a86a-7cc1cfafa80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3F6B24-E206-4F35-A113-583BC3E05A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15de218f-b6fa-473e-a86a-7cc1cfafa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7D4F42-8E86-4A40-8167-2F701F42A5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7</TotalTime>
  <Words>430</Words>
  <Application>Microsoft Office PowerPoint</Application>
  <PresentationFormat>Geniş ekran</PresentationFormat>
  <Paragraphs>73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Wingdings</vt:lpstr>
      <vt:lpstr>ESPNIC%20Theme</vt:lpstr>
      <vt:lpstr>PowerPoint Sunusu</vt:lpstr>
      <vt:lpstr>Continuous Kidney Replacement Therapy Practices in Pediatric Intensive Care Units Across Europe Daverio M, Cortina G, Jones A, Ricci Z, Demirkol D, Raymakers-Janssen P, Lion F, Camilo C, Stojanovic V, Grazioli S, Zaoral T, Masjosthusmann K, Vankessel I, Deep A; Critical Care Nephrology Section of the European Society of Paediatric and Neonatal Intensive Care. JAMA Netw Open. 2022 Dec 1;5(12):e2246901</vt:lpstr>
      <vt:lpstr> Educational Activities 2022-2023 Part 1 – Citrate anticoagulation in pediatric CRRT 1 &amp; 2 </vt:lpstr>
      <vt:lpstr>In Section Educational Activities 2022-2023 Part 2 – Case discussion CRRT 1 &amp; 2 </vt:lpstr>
      <vt:lpstr>Future projects: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Demet Demirkol</cp:lastModifiedBy>
  <cp:revision>515</cp:revision>
  <dcterms:created xsi:type="dcterms:W3CDTF">2020-09-21T09:44:35Z</dcterms:created>
  <dcterms:modified xsi:type="dcterms:W3CDTF">2023-06-15T09:55:41Z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0x010100FD6DD643229AD747B8414BEB03870140</vt:lpwstr>
  </property>
  <property fmtid="{D5CDD505-2E9C-101B-9397-08002B2CF9AE}" pid="3" name="MediaServiceImageTags">
    <vt:lpwstr/>
  </property>
</Properties>
</file>